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7010400" cy="9296400"/>
  <p:embeddedFontLst>
    <p:embeddedFont>
      <p:font typeface="Calibri" panose="020F0502020204030204" pitchFamily="34" charset="0"/>
      <p:regular r:id="rId27"/>
      <p:bold r:id="rId28"/>
      <p:italic r:id="rId29"/>
      <p:boldItalic r:id="rId30"/>
    </p:embeddedFont>
    <p:embeddedFont>
      <p:font typeface="Candara" panose="020E05020303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90" d="100"/>
          <a:sy n="90" d="100"/>
        </p:scale>
        <p:origin x="84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0213192eb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0213192eb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2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55" name="Google Shape;55;p13"/>
          <p:cNvSpPr txBox="1"/>
          <p:nvPr/>
        </p:nvSpPr>
        <p:spPr>
          <a:xfrm>
            <a:off x="685800" y="1065124"/>
            <a:ext cx="7772400" cy="276329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5400"/>
              <a:buFont typeface="Arial"/>
              <a:buNone/>
            </a:pPr>
            <a:r>
              <a:rPr lang="en" sz="5400" b="1" i="0" u="none" strike="noStrike" cap="none">
                <a:solidFill>
                  <a:schemeClr val="dk1"/>
                </a:solidFill>
                <a:latin typeface="Candara"/>
                <a:ea typeface="Candara"/>
                <a:cs typeface="Candara"/>
                <a:sym typeface="Candara"/>
              </a:rPr>
              <a:t>Passaic Family Head Start</a:t>
            </a:r>
            <a:endParaRPr sz="5400" b="1"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dk1"/>
                </a:solidFill>
                <a:latin typeface="Candara"/>
                <a:ea typeface="Candara"/>
                <a:cs typeface="Candara"/>
                <a:sym typeface="Candara"/>
              </a:rPr>
              <a:t>202</a:t>
            </a:r>
            <a:r>
              <a:rPr lang="en" sz="4400">
                <a:solidFill>
                  <a:schemeClr val="dk1"/>
                </a:solidFill>
                <a:latin typeface="Candara"/>
                <a:ea typeface="Candara"/>
                <a:cs typeface="Candara"/>
                <a:sym typeface="Candara"/>
              </a:rPr>
              <a:t>2</a:t>
            </a:r>
            <a:r>
              <a:rPr lang="en" sz="4400" b="0" i="0" u="none" strike="noStrike" cap="none">
                <a:solidFill>
                  <a:schemeClr val="dk1"/>
                </a:solidFill>
                <a:latin typeface="Candara"/>
                <a:ea typeface="Candara"/>
                <a:cs typeface="Candara"/>
                <a:sym typeface="Candara"/>
              </a:rPr>
              <a:t>-202</a:t>
            </a:r>
            <a:r>
              <a:rPr lang="en" sz="4400">
                <a:solidFill>
                  <a:schemeClr val="dk1"/>
                </a:solidFill>
                <a:latin typeface="Candara"/>
                <a:ea typeface="Candara"/>
                <a:cs typeface="Candara"/>
                <a:sym typeface="Candara"/>
              </a:rPr>
              <a:t>3</a:t>
            </a:r>
            <a:endParaRPr sz="4400" b="0"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4400"/>
              <a:buFont typeface="Arial"/>
              <a:buNone/>
            </a:pPr>
            <a:r>
              <a:rPr lang="en" sz="4400" b="0" i="0" u="none" strike="noStrike" cap="none">
                <a:solidFill>
                  <a:schemeClr val="dk1"/>
                </a:solidFill>
                <a:latin typeface="Candara"/>
                <a:ea typeface="Candara"/>
                <a:cs typeface="Candara"/>
                <a:sym typeface="Candara"/>
              </a:rPr>
              <a:t>Parent Orientation</a:t>
            </a:r>
            <a:endParaRPr sz="4400" b="0" i="0" u="none" strike="noStrike" cap="none">
              <a:solidFill>
                <a:schemeClr val="dk1"/>
              </a:solidFill>
              <a:latin typeface="Candara"/>
              <a:ea typeface="Candara"/>
              <a:cs typeface="Candara"/>
              <a:sym typeface="Candara"/>
            </a:endParaRPr>
          </a:p>
        </p:txBody>
      </p:sp>
      <p:pic>
        <p:nvPicPr>
          <p:cNvPr id="56" name="Google Shape;56;p13"/>
          <p:cNvPicPr preferRelativeResize="0"/>
          <p:nvPr/>
        </p:nvPicPr>
        <p:blipFill rotWithShape="1">
          <a:blip r:embed="rId4">
            <a:alphaModFix/>
          </a:blip>
          <a:srcRect/>
          <a:stretch/>
        </p:blipFill>
        <p:spPr>
          <a:xfrm>
            <a:off x="7053943" y="2994409"/>
            <a:ext cx="1778356" cy="18991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2"/>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144" name="Google Shape;144;p22"/>
          <p:cNvSpPr txBox="1"/>
          <p:nvPr/>
        </p:nvSpPr>
        <p:spPr>
          <a:xfrm>
            <a:off x="457200" y="3383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n" sz="5400" b="1" i="0" u="none" strike="noStrike" cap="none">
                <a:solidFill>
                  <a:srgbClr val="073E87"/>
                </a:solidFill>
                <a:latin typeface="Candara"/>
                <a:ea typeface="Candara"/>
                <a:cs typeface="Candara"/>
                <a:sym typeface="Candara"/>
              </a:rPr>
              <a:t>Screenings</a:t>
            </a:r>
            <a:r>
              <a:rPr lang="en" sz="5400" b="0" i="0" u="none" strike="noStrike" cap="none">
                <a:solidFill>
                  <a:srgbClr val="FFFFFF"/>
                </a:solidFill>
                <a:latin typeface="Candara"/>
                <a:ea typeface="Candara"/>
                <a:cs typeface="Candara"/>
                <a:sym typeface="Candara"/>
              </a:rPr>
              <a:t>	</a:t>
            </a:r>
            <a:endParaRPr sz="5400" b="0" i="0" u="none" strike="noStrike" cap="none">
              <a:solidFill>
                <a:srgbClr val="FFFFFF"/>
              </a:solidFill>
              <a:latin typeface="Candara"/>
              <a:ea typeface="Candara"/>
              <a:cs typeface="Candara"/>
              <a:sym typeface="Candara"/>
            </a:endParaRPr>
          </a:p>
        </p:txBody>
      </p:sp>
      <p:sp>
        <p:nvSpPr>
          <p:cNvPr id="145" name="Google Shape;145;p22"/>
          <p:cNvSpPr txBox="1"/>
          <p:nvPr/>
        </p:nvSpPr>
        <p:spPr>
          <a:xfrm>
            <a:off x="2401550" y="1547400"/>
            <a:ext cx="4601100" cy="32019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r>
              <a:rPr lang="en" sz="1800" b="1" dirty="0">
                <a:solidFill>
                  <a:schemeClr val="dk1"/>
                </a:solidFill>
                <a:latin typeface="Candara"/>
                <a:ea typeface="Candara"/>
                <a:cs typeface="Candara"/>
                <a:sym typeface="Candara"/>
              </a:rPr>
              <a:t>Each parent completes an ASQ-SE (Ages &amp; Stages Questionnaire - Social Emotional) during the intake process.</a:t>
            </a:r>
            <a:endParaRPr sz="1800" b="1" dirty="0">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None/>
            </a:pPr>
            <a:endParaRPr sz="1800" b="1" dirty="0">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None/>
            </a:pPr>
            <a:r>
              <a:rPr lang="en" sz="1800" b="1" dirty="0">
                <a:solidFill>
                  <a:schemeClr val="dk1"/>
                </a:solidFill>
                <a:latin typeface="Candara"/>
                <a:ea typeface="Candara"/>
                <a:cs typeface="Candara"/>
                <a:sym typeface="Candara"/>
              </a:rPr>
              <a:t>Within the first 45 days of school, children are screened using the ESI-3  (Third Edition). This determines children’s abilities upon enrollment and guides teachers in developing activities to support children’s individual learning abilities.</a:t>
            </a:r>
            <a:endParaRPr sz="1800" b="1" i="0" u="none" strike="noStrike" cap="none" dirty="0">
              <a:solidFill>
                <a:schemeClr val="dk1"/>
              </a:solidFill>
              <a:latin typeface="Candara"/>
              <a:ea typeface="Candara"/>
              <a:cs typeface="Candara"/>
              <a:sym typeface="Candara"/>
            </a:endParaRPr>
          </a:p>
        </p:txBody>
      </p:sp>
      <p:pic>
        <p:nvPicPr>
          <p:cNvPr id="146" name="Google Shape;146;p22"/>
          <p:cNvPicPr preferRelativeResize="0"/>
          <p:nvPr/>
        </p:nvPicPr>
        <p:blipFill rotWithShape="1">
          <a:blip r:embed="rId4">
            <a:alphaModFix/>
          </a:blip>
          <a:srcRect/>
          <a:stretch/>
        </p:blipFill>
        <p:spPr>
          <a:xfrm>
            <a:off x="7002599" y="1787351"/>
            <a:ext cx="2003650" cy="2173150"/>
          </a:xfrm>
          <a:prstGeom prst="rect">
            <a:avLst/>
          </a:prstGeom>
          <a:noFill/>
          <a:ln>
            <a:noFill/>
          </a:ln>
        </p:spPr>
      </p:pic>
      <p:sp>
        <p:nvSpPr>
          <p:cNvPr id="147" name="Google Shape;147;p22"/>
          <p:cNvSpPr txBox="1"/>
          <p:nvPr/>
        </p:nvSpPr>
        <p:spPr>
          <a:xfrm>
            <a:off x="550543" y="4663335"/>
            <a:ext cx="7985464" cy="3761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dk1"/>
                </a:solidFill>
                <a:latin typeface="Arial"/>
                <a:ea typeface="Arial"/>
                <a:cs typeface="Arial"/>
                <a:sym typeface="Arial"/>
              </a:rPr>
              <a:t>Please call the school or email info@passaicheadstart.org for more informatio</a:t>
            </a:r>
            <a:r>
              <a:rPr lang="en" b="1" dirty="0">
                <a:solidFill>
                  <a:schemeClr val="tx1"/>
                </a:solidFill>
              </a:rPr>
              <a:t>n.</a:t>
            </a:r>
            <a:endParaRPr sz="1400" b="1" i="0" u="none" strike="noStrike" cap="none" dirty="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0" end="0"/>
                                            </p:txEl>
                                          </p:spTgt>
                                        </p:tgtEl>
                                        <p:attrNameLst>
                                          <p:attrName>style.visibility</p:attrName>
                                        </p:attrNameLst>
                                      </p:cBhvr>
                                      <p:to>
                                        <p:strVal val="visible"/>
                                      </p:to>
                                    </p:set>
                                    <p:animEffect transition="in" filter="fade">
                                      <p:cBhvr>
                                        <p:cTn id="12" dur="1000"/>
                                        <p:tgtEl>
                                          <p:spTgt spid="1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1000"/>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4" name="Google Shape;154;p23"/>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155" name="Google Shape;155;p23"/>
          <p:cNvSpPr txBox="1"/>
          <p:nvPr/>
        </p:nvSpPr>
        <p:spPr>
          <a:xfrm>
            <a:off x="457200" y="335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r>
              <a:rPr lang="en" sz="5400" b="1">
                <a:solidFill>
                  <a:srgbClr val="073E87"/>
                </a:solidFill>
                <a:latin typeface="Candara"/>
                <a:ea typeface="Candara"/>
                <a:cs typeface="Candara"/>
                <a:sym typeface="Candara"/>
              </a:rPr>
              <a:t>Sample Routines</a:t>
            </a:r>
            <a:r>
              <a:rPr lang="en" sz="5400" b="0" i="0" u="none" strike="noStrike" cap="none">
                <a:solidFill>
                  <a:srgbClr val="FFFFFF"/>
                </a:solidFill>
                <a:latin typeface="Candara"/>
                <a:ea typeface="Candara"/>
                <a:cs typeface="Candara"/>
                <a:sym typeface="Candara"/>
              </a:rPr>
              <a:t>	</a:t>
            </a:r>
            <a:endParaRPr sz="5400" b="0" i="0" u="none" strike="noStrike" cap="none">
              <a:solidFill>
                <a:srgbClr val="FFFFFF"/>
              </a:solidFill>
              <a:latin typeface="Candara"/>
              <a:ea typeface="Candara"/>
              <a:cs typeface="Candara"/>
              <a:sym typeface="Candara"/>
            </a:endParaRPr>
          </a:p>
        </p:txBody>
      </p:sp>
      <p:sp>
        <p:nvSpPr>
          <p:cNvPr id="156" name="Google Shape;156;p23"/>
          <p:cNvSpPr txBox="1"/>
          <p:nvPr/>
        </p:nvSpPr>
        <p:spPr>
          <a:xfrm>
            <a:off x="1149900" y="1245675"/>
            <a:ext cx="31170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u="sng">
              <a:solidFill>
                <a:srgbClr val="FFFFFF"/>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8:15 - Arrival</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8:30 - Greeting Time</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8:40 - Breakfast</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9:00 - Outdoor</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9:45 - Planning Time</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9:55 - Work Time</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11:05 - Recall Time</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11:15 - Prepare for lunch</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11:30-  Lunch</a:t>
            </a:r>
            <a:endParaRPr sz="1500" b="1">
              <a:solidFill>
                <a:schemeClr val="dk1"/>
              </a:solidFill>
              <a:latin typeface="Candara"/>
              <a:ea typeface="Candara"/>
              <a:cs typeface="Candara"/>
              <a:sym typeface="Candara"/>
            </a:endParaRPr>
          </a:p>
          <a:p>
            <a:pPr marL="0" lvl="0" indent="0" algn="l" rtl="0">
              <a:spcBef>
                <a:spcPts val="0"/>
              </a:spcBef>
              <a:spcAft>
                <a:spcPts val="0"/>
              </a:spcAft>
              <a:buNone/>
            </a:pPr>
            <a:endParaRPr sz="1500" b="1">
              <a:solidFill>
                <a:srgbClr val="FFFFFF"/>
              </a:solidFill>
              <a:latin typeface="Candara"/>
              <a:ea typeface="Candara"/>
              <a:cs typeface="Candara"/>
              <a:sym typeface="Candara"/>
            </a:endParaRPr>
          </a:p>
          <a:p>
            <a:pPr marL="0" lvl="0" indent="0" algn="l" rtl="0">
              <a:spcBef>
                <a:spcPts val="0"/>
              </a:spcBef>
              <a:spcAft>
                <a:spcPts val="0"/>
              </a:spcAft>
              <a:buNone/>
            </a:pPr>
            <a:endParaRPr sz="1500" b="1">
              <a:solidFill>
                <a:srgbClr val="FFFFFF"/>
              </a:solidFill>
              <a:latin typeface="Candara"/>
              <a:ea typeface="Candara"/>
              <a:cs typeface="Candara"/>
              <a:sym typeface="Candara"/>
            </a:endParaRPr>
          </a:p>
        </p:txBody>
      </p:sp>
      <p:sp>
        <p:nvSpPr>
          <p:cNvPr id="157" name="Google Shape;157;p23"/>
          <p:cNvSpPr txBox="1"/>
          <p:nvPr/>
        </p:nvSpPr>
        <p:spPr>
          <a:xfrm>
            <a:off x="5925000" y="1326975"/>
            <a:ext cx="2907300" cy="3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u="sng">
              <a:solidFill>
                <a:srgbClr val="FFFFFF"/>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12:00 - Nap</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1:05 - Literacy</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1:15 - Small Group TIme</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1:30 - Large Group TIme</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1:45 - Snack</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2:00 - Work TIme</a:t>
            </a:r>
            <a:endParaRPr sz="1500" b="1">
              <a:solidFill>
                <a:schemeClr val="dk1"/>
              </a:solidFill>
              <a:latin typeface="Candara"/>
              <a:ea typeface="Candara"/>
              <a:cs typeface="Candara"/>
              <a:sym typeface="Candara"/>
            </a:endParaRPr>
          </a:p>
          <a:p>
            <a:pPr marL="0" lvl="0" indent="0" algn="l" rtl="0">
              <a:spcBef>
                <a:spcPts val="0"/>
              </a:spcBef>
              <a:spcAft>
                <a:spcPts val="0"/>
              </a:spcAft>
              <a:buNone/>
            </a:pPr>
            <a:r>
              <a:rPr lang="en" sz="1500" b="1">
                <a:solidFill>
                  <a:schemeClr val="dk1"/>
                </a:solidFill>
                <a:latin typeface="Candara"/>
                <a:ea typeface="Candara"/>
                <a:cs typeface="Candara"/>
                <a:sym typeface="Candara"/>
              </a:rPr>
              <a:t>2:45 - Dismissal</a:t>
            </a:r>
            <a:endParaRPr sz="1500" b="1">
              <a:solidFill>
                <a:schemeClr val="dk1"/>
              </a:solidFill>
              <a:latin typeface="Candara"/>
              <a:ea typeface="Candara"/>
              <a:cs typeface="Candara"/>
              <a:sym typeface="Candara"/>
            </a:endParaRPr>
          </a:p>
          <a:p>
            <a:pPr marL="0" lvl="0" indent="0" algn="l" rtl="0">
              <a:spcBef>
                <a:spcPts val="0"/>
              </a:spcBef>
              <a:spcAft>
                <a:spcPts val="0"/>
              </a:spcAft>
              <a:buNone/>
            </a:pPr>
            <a:endParaRPr sz="1500" b="1">
              <a:solidFill>
                <a:srgbClr val="FFFFFF"/>
              </a:solidFill>
              <a:latin typeface="Candara"/>
              <a:ea typeface="Candara"/>
              <a:cs typeface="Candara"/>
              <a:sym typeface="Candara"/>
            </a:endParaRPr>
          </a:p>
        </p:txBody>
      </p:sp>
      <p:pic>
        <p:nvPicPr>
          <p:cNvPr id="158" name="Google Shape;158;p23"/>
          <p:cNvPicPr preferRelativeResize="0"/>
          <p:nvPr/>
        </p:nvPicPr>
        <p:blipFill>
          <a:blip r:embed="rId4">
            <a:alphaModFix/>
          </a:blip>
          <a:stretch>
            <a:fillRect/>
          </a:stretch>
        </p:blipFill>
        <p:spPr>
          <a:xfrm>
            <a:off x="3597175" y="1596925"/>
            <a:ext cx="1949650" cy="1949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1000"/>
                                        <p:tgtEl>
                                          <p:spTgt spid="1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1000"/>
                                        <p:tgtEl>
                                          <p:spTgt spid="1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64" name="Google Shape;164;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65" name="Google Shape;165;p24"/>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166" name="Google Shape;166;p24"/>
          <p:cNvSpPr txBox="1"/>
          <p:nvPr/>
        </p:nvSpPr>
        <p:spPr>
          <a:xfrm>
            <a:off x="457200" y="3383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Staggered Arrival/Dismissal</a:t>
            </a:r>
            <a:endParaRPr sz="4400" b="1" i="0" u="none" strike="noStrike" cap="none">
              <a:solidFill>
                <a:srgbClr val="073E87"/>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73E87"/>
                </a:solidFill>
                <a:latin typeface="Candara"/>
                <a:ea typeface="Candara"/>
                <a:cs typeface="Candara"/>
                <a:sym typeface="Candara"/>
              </a:rPr>
              <a:t>Arrival and Dismissal times are staggered for social distancing and safety.</a:t>
            </a:r>
            <a:endParaRPr sz="1800" b="1" i="0" u="none" strike="noStrike" cap="none">
              <a:solidFill>
                <a:srgbClr val="073E87"/>
              </a:solidFill>
              <a:latin typeface="Candara"/>
              <a:ea typeface="Candara"/>
              <a:cs typeface="Candara"/>
              <a:sym typeface="Candara"/>
            </a:endParaRPr>
          </a:p>
        </p:txBody>
      </p:sp>
      <p:pic>
        <p:nvPicPr>
          <p:cNvPr id="167" name="Google Shape;167;p24"/>
          <p:cNvPicPr preferRelativeResize="0"/>
          <p:nvPr/>
        </p:nvPicPr>
        <p:blipFill rotWithShape="1">
          <a:blip r:embed="rId4">
            <a:alphaModFix/>
          </a:blip>
          <a:srcRect/>
          <a:stretch/>
        </p:blipFill>
        <p:spPr>
          <a:xfrm rot="2700000">
            <a:off x="5934308" y="2702008"/>
            <a:ext cx="2421831" cy="2349937"/>
          </a:xfrm>
          <a:prstGeom prst="rect">
            <a:avLst/>
          </a:prstGeom>
          <a:noFill/>
          <a:ln>
            <a:noFill/>
          </a:ln>
        </p:spPr>
      </p:pic>
      <p:pic>
        <p:nvPicPr>
          <p:cNvPr id="168" name="Google Shape;168;p24"/>
          <p:cNvPicPr preferRelativeResize="0"/>
          <p:nvPr/>
        </p:nvPicPr>
        <p:blipFill rotWithShape="1">
          <a:blip r:embed="rId4">
            <a:alphaModFix/>
          </a:blip>
          <a:srcRect/>
          <a:stretch/>
        </p:blipFill>
        <p:spPr>
          <a:xfrm rot="2700000">
            <a:off x="3361083" y="1685708"/>
            <a:ext cx="2421831" cy="2349937"/>
          </a:xfrm>
          <a:prstGeom prst="rect">
            <a:avLst/>
          </a:prstGeom>
          <a:noFill/>
          <a:ln>
            <a:noFill/>
          </a:ln>
        </p:spPr>
      </p:pic>
      <p:pic>
        <p:nvPicPr>
          <p:cNvPr id="169" name="Google Shape;169;p24"/>
          <p:cNvPicPr preferRelativeResize="0"/>
          <p:nvPr/>
        </p:nvPicPr>
        <p:blipFill rotWithShape="1">
          <a:blip r:embed="rId4">
            <a:alphaModFix/>
          </a:blip>
          <a:srcRect/>
          <a:stretch/>
        </p:blipFill>
        <p:spPr>
          <a:xfrm rot="2700000">
            <a:off x="933358" y="2702008"/>
            <a:ext cx="2421831" cy="2349937"/>
          </a:xfrm>
          <a:prstGeom prst="rect">
            <a:avLst/>
          </a:prstGeom>
          <a:noFill/>
          <a:ln>
            <a:noFill/>
          </a:ln>
        </p:spPr>
      </p:pic>
      <p:sp>
        <p:nvSpPr>
          <p:cNvPr id="170" name="Google Shape;170;p24"/>
          <p:cNvSpPr txBox="1"/>
          <p:nvPr/>
        </p:nvSpPr>
        <p:spPr>
          <a:xfrm>
            <a:off x="3983400" y="2401556"/>
            <a:ext cx="641400" cy="59614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chemeClr val="dk1"/>
                </a:solidFill>
                <a:latin typeface="Candara"/>
                <a:ea typeface="Candara"/>
                <a:cs typeface="Candara"/>
                <a:sym typeface="Candara"/>
              </a:rPr>
              <a:t>8:15-2:45</a:t>
            </a:r>
            <a:endParaRPr sz="1900" b="1" i="0" u="none" strike="noStrike" cap="none">
              <a:solidFill>
                <a:schemeClr val="dk1"/>
              </a:solidFill>
              <a:latin typeface="Candara"/>
              <a:ea typeface="Candara"/>
              <a:cs typeface="Candara"/>
              <a:sym typeface="Candara"/>
            </a:endParaRPr>
          </a:p>
        </p:txBody>
      </p:sp>
      <p:sp>
        <p:nvSpPr>
          <p:cNvPr id="171" name="Google Shape;171;p24"/>
          <p:cNvSpPr txBox="1"/>
          <p:nvPr/>
        </p:nvSpPr>
        <p:spPr>
          <a:xfrm>
            <a:off x="1544825" y="3438225"/>
            <a:ext cx="7197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chemeClr val="dk1"/>
                </a:solidFill>
                <a:latin typeface="Candara"/>
                <a:ea typeface="Candara"/>
                <a:cs typeface="Candara"/>
                <a:sym typeface="Candara"/>
              </a:rPr>
              <a:t>8:20-2:50</a:t>
            </a:r>
            <a:endParaRPr sz="1900" b="1" i="0" u="none" strike="noStrike" cap="none">
              <a:solidFill>
                <a:schemeClr val="dk1"/>
              </a:solidFill>
              <a:latin typeface="Candara"/>
              <a:ea typeface="Candara"/>
              <a:cs typeface="Candara"/>
              <a:sym typeface="Candara"/>
            </a:endParaRPr>
          </a:p>
        </p:txBody>
      </p:sp>
      <p:sp>
        <p:nvSpPr>
          <p:cNvPr id="172" name="Google Shape;172;p24"/>
          <p:cNvSpPr txBox="1"/>
          <p:nvPr/>
        </p:nvSpPr>
        <p:spPr>
          <a:xfrm>
            <a:off x="6493050" y="3438225"/>
            <a:ext cx="719700" cy="5961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chemeClr val="dk1"/>
                </a:solidFill>
                <a:latin typeface="Candara"/>
                <a:ea typeface="Candara"/>
                <a:cs typeface="Candara"/>
                <a:sym typeface="Candara"/>
              </a:rPr>
              <a:t>8:25-2:55</a:t>
            </a:r>
            <a:endParaRPr sz="1900" b="1" i="0" u="none" strike="noStrike" cap="none">
              <a:solidFill>
                <a:schemeClr val="dk1"/>
              </a:solidFill>
              <a:latin typeface="Candara"/>
              <a:ea typeface="Candara"/>
              <a:cs typeface="Candara"/>
              <a:sym typeface="Candara"/>
            </a:endParaRPr>
          </a:p>
        </p:txBody>
      </p:sp>
      <p:sp>
        <p:nvSpPr>
          <p:cNvPr id="173" name="Google Shape;173;p24"/>
          <p:cNvSpPr txBox="1"/>
          <p:nvPr/>
        </p:nvSpPr>
        <p:spPr>
          <a:xfrm>
            <a:off x="5381950" y="2311120"/>
            <a:ext cx="641400" cy="5341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b="1" i="0" u="none" strike="noStrike" cap="none">
                <a:solidFill>
                  <a:schemeClr val="dk1"/>
                </a:solidFill>
                <a:latin typeface="Candara"/>
                <a:ea typeface="Candara"/>
                <a:cs typeface="Candara"/>
                <a:sym typeface="Candara"/>
              </a:rPr>
              <a:t>1A</a:t>
            </a:r>
            <a:endParaRPr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500"/>
              <a:buFont typeface="Arial"/>
              <a:buNone/>
            </a:pPr>
            <a:r>
              <a:rPr lang="en" b="1" i="0" u="none" strike="noStrike" cap="none">
                <a:solidFill>
                  <a:schemeClr val="dk1"/>
                </a:solidFill>
                <a:latin typeface="Candara"/>
                <a:ea typeface="Candara"/>
                <a:cs typeface="Candara"/>
                <a:sym typeface="Candara"/>
              </a:rPr>
              <a:t>1D</a:t>
            </a:r>
            <a:endParaRPr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500"/>
              <a:buFont typeface="Arial"/>
              <a:buNone/>
            </a:pPr>
            <a:r>
              <a:rPr lang="en" b="1" i="0" u="none" strike="noStrike" cap="none">
                <a:solidFill>
                  <a:schemeClr val="dk1"/>
                </a:solidFill>
                <a:latin typeface="Candara"/>
                <a:ea typeface="Candara"/>
                <a:cs typeface="Candara"/>
                <a:sym typeface="Candara"/>
              </a:rPr>
              <a:t>111</a:t>
            </a:r>
            <a:endParaRPr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500"/>
              <a:buFont typeface="Arial"/>
              <a:buNone/>
            </a:pPr>
            <a:r>
              <a:rPr lang="en" b="1" i="0" u="none" strike="noStrike" cap="none">
                <a:solidFill>
                  <a:schemeClr val="dk1"/>
                </a:solidFill>
                <a:latin typeface="Candara"/>
                <a:ea typeface="Candara"/>
                <a:cs typeface="Candara"/>
                <a:sym typeface="Candara"/>
              </a:rPr>
              <a:t>114</a:t>
            </a:r>
            <a:endParaRPr b="1" i="0" u="none" strike="noStrike" cap="none">
              <a:solidFill>
                <a:schemeClr val="dk1"/>
              </a:solidFill>
              <a:latin typeface="Candara"/>
              <a:ea typeface="Candara"/>
              <a:cs typeface="Candara"/>
              <a:sym typeface="Candara"/>
            </a:endParaRPr>
          </a:p>
        </p:txBody>
      </p:sp>
      <p:sp>
        <p:nvSpPr>
          <p:cNvPr id="174" name="Google Shape;174;p24"/>
          <p:cNvSpPr txBox="1"/>
          <p:nvPr/>
        </p:nvSpPr>
        <p:spPr>
          <a:xfrm>
            <a:off x="2961125" y="3339399"/>
            <a:ext cx="641400" cy="519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b="1" i="0" u="none" strike="noStrike" cap="none" dirty="0">
                <a:solidFill>
                  <a:schemeClr val="dk1"/>
                </a:solidFill>
                <a:latin typeface="Candara"/>
                <a:ea typeface="Candara"/>
                <a:cs typeface="Candara"/>
                <a:sym typeface="Candara"/>
              </a:rPr>
              <a:t>1B</a:t>
            </a:r>
            <a:endParaRPr b="1"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500"/>
              <a:buFont typeface="Arial"/>
              <a:buNone/>
            </a:pPr>
            <a:r>
              <a:rPr lang="en" b="1" i="0" u="none" strike="noStrike" cap="none" dirty="0">
                <a:solidFill>
                  <a:schemeClr val="dk1"/>
                </a:solidFill>
                <a:latin typeface="Candara"/>
                <a:ea typeface="Candara"/>
                <a:cs typeface="Candara"/>
                <a:sym typeface="Candara"/>
              </a:rPr>
              <a:t>1E</a:t>
            </a:r>
            <a:endParaRPr b="1"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500"/>
              <a:buFont typeface="Arial"/>
              <a:buNone/>
            </a:pPr>
            <a:r>
              <a:rPr lang="en" b="1" i="0" u="none" strike="noStrike" cap="none" dirty="0">
                <a:solidFill>
                  <a:schemeClr val="dk1"/>
                </a:solidFill>
                <a:latin typeface="Candara"/>
                <a:ea typeface="Candara"/>
                <a:cs typeface="Candara"/>
                <a:sym typeface="Candara"/>
              </a:rPr>
              <a:t>112</a:t>
            </a:r>
            <a:endParaRPr b="1"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500"/>
              <a:buFont typeface="Arial"/>
              <a:buNone/>
            </a:pPr>
            <a:r>
              <a:rPr lang="en" b="1" i="0" u="none" strike="noStrike" cap="none" dirty="0">
                <a:solidFill>
                  <a:schemeClr val="dk1"/>
                </a:solidFill>
                <a:latin typeface="Candara"/>
                <a:ea typeface="Candara"/>
                <a:cs typeface="Candara"/>
                <a:sym typeface="Candara"/>
              </a:rPr>
              <a:t>115</a:t>
            </a:r>
            <a:endParaRPr b="1" i="0" u="none" strike="noStrike" cap="none" dirty="0">
              <a:solidFill>
                <a:schemeClr val="dk1"/>
              </a:solidFill>
              <a:latin typeface="Candara"/>
              <a:ea typeface="Candara"/>
              <a:cs typeface="Candara"/>
              <a:sym typeface="Candara"/>
            </a:endParaRPr>
          </a:p>
        </p:txBody>
      </p:sp>
      <p:sp>
        <p:nvSpPr>
          <p:cNvPr id="175" name="Google Shape;175;p24"/>
          <p:cNvSpPr txBox="1"/>
          <p:nvPr/>
        </p:nvSpPr>
        <p:spPr>
          <a:xfrm>
            <a:off x="7972750" y="3339400"/>
            <a:ext cx="6414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b="1" i="0" u="none" strike="noStrike" cap="none">
                <a:solidFill>
                  <a:schemeClr val="dk1"/>
                </a:solidFill>
                <a:latin typeface="Candara"/>
                <a:ea typeface="Candara"/>
                <a:cs typeface="Candara"/>
                <a:sym typeface="Candara"/>
              </a:rPr>
              <a:t>1C</a:t>
            </a:r>
            <a:endParaRPr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500"/>
              <a:buFont typeface="Arial"/>
              <a:buNone/>
            </a:pPr>
            <a:r>
              <a:rPr lang="en" b="1" i="0" u="none" strike="noStrike" cap="none">
                <a:solidFill>
                  <a:schemeClr val="dk1"/>
                </a:solidFill>
                <a:latin typeface="Candara"/>
                <a:ea typeface="Candara"/>
                <a:cs typeface="Candara"/>
                <a:sym typeface="Candara"/>
              </a:rPr>
              <a:t>2A</a:t>
            </a:r>
            <a:endParaRPr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500"/>
              <a:buFont typeface="Arial"/>
              <a:buNone/>
            </a:pPr>
            <a:r>
              <a:rPr lang="en" b="1" i="0" u="none" strike="noStrike" cap="none">
                <a:solidFill>
                  <a:schemeClr val="dk1"/>
                </a:solidFill>
                <a:latin typeface="Candara"/>
                <a:ea typeface="Candara"/>
                <a:cs typeface="Candara"/>
                <a:sym typeface="Candara"/>
              </a:rPr>
              <a:t>113</a:t>
            </a:r>
            <a:endParaRPr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500"/>
              <a:buFont typeface="Arial"/>
              <a:buNone/>
            </a:pPr>
            <a:r>
              <a:rPr lang="en" b="1" i="0" u="none" strike="noStrike" cap="none">
                <a:solidFill>
                  <a:schemeClr val="dk1"/>
                </a:solidFill>
                <a:latin typeface="Candara"/>
                <a:ea typeface="Candara"/>
                <a:cs typeface="Candara"/>
                <a:sym typeface="Candara"/>
              </a:rPr>
              <a:t>116</a:t>
            </a:r>
            <a:endParaRPr b="1" i="0" u="none" strike="noStrike" cap="none">
              <a:solidFill>
                <a:schemeClr val="dk1"/>
              </a:solidFill>
              <a:latin typeface="Candara"/>
              <a:ea typeface="Candara"/>
              <a:cs typeface="Candara"/>
              <a:sym typeface="Candara"/>
            </a:endParaRPr>
          </a:p>
        </p:txBody>
      </p:sp>
      <p:sp>
        <p:nvSpPr>
          <p:cNvPr id="176" name="Google Shape;176;p24"/>
          <p:cNvSpPr txBox="1"/>
          <p:nvPr/>
        </p:nvSpPr>
        <p:spPr>
          <a:xfrm>
            <a:off x="550543" y="4610067"/>
            <a:ext cx="7985464" cy="3761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Please call the school or email info@passaicheadstart.org for more information.</a:t>
            </a:r>
            <a:endParaRPr sz="1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fade">
                                      <p:cBhvr>
                                        <p:cTn id="10" dur="1000"/>
                                        <p:tgtEl>
                                          <p:spTgt spid="169"/>
                                        </p:tgtEl>
                                      </p:cBhvr>
                                    </p:animEffect>
                                  </p:childTnLst>
                                </p:cTn>
                              </p:par>
                              <p:par>
                                <p:cTn id="11" presetID="10" presetClass="entr" presetSubtype="0"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fade">
                                      <p:cBhvr>
                                        <p:cTn id="13" dur="1000"/>
                                        <p:tgtEl>
                                          <p:spTgt spid="168"/>
                                        </p:tgtEl>
                                      </p:cBhvr>
                                    </p:animEffect>
                                  </p:childTnLst>
                                </p:cTn>
                              </p:par>
                              <p:par>
                                <p:cTn id="14" presetID="10" presetClass="entr" presetSubtype="0" fill="hold" nodeType="with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fade">
                                      <p:cBhvr>
                                        <p:cTn id="16" dur="1000"/>
                                        <p:tgtEl>
                                          <p:spTgt spid="16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70"/>
                                        </p:tgtEl>
                                        <p:attrNameLst>
                                          <p:attrName>style.visibility</p:attrName>
                                        </p:attrNameLst>
                                      </p:cBhvr>
                                      <p:to>
                                        <p:strVal val="visible"/>
                                      </p:to>
                                    </p:set>
                                    <p:anim calcmode="lin" valueType="num">
                                      <p:cBhvr additive="base">
                                        <p:cTn id="21" dur="500"/>
                                        <p:tgtEl>
                                          <p:spTgt spid="170"/>
                                        </p:tgtEl>
                                        <p:attrNameLst>
                                          <p:attrName>ppt_w</p:attrName>
                                        </p:attrNameLst>
                                      </p:cBhvr>
                                      <p:tavLst>
                                        <p:tav tm="0">
                                          <p:val>
                                            <p:strVal val="0"/>
                                          </p:val>
                                        </p:tav>
                                        <p:tav tm="100000">
                                          <p:val>
                                            <p:strVal val="#ppt_w"/>
                                          </p:val>
                                        </p:tav>
                                      </p:tavLst>
                                    </p:anim>
                                    <p:anim calcmode="lin" valueType="num">
                                      <p:cBhvr additive="base">
                                        <p:cTn id="22" dur="500"/>
                                        <p:tgtEl>
                                          <p:spTgt spid="170"/>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73"/>
                                        </p:tgtEl>
                                        <p:attrNameLst>
                                          <p:attrName>style.visibility</p:attrName>
                                        </p:attrNameLst>
                                      </p:cBhvr>
                                      <p:to>
                                        <p:strVal val="visible"/>
                                      </p:to>
                                    </p:set>
                                    <p:anim calcmode="lin" valueType="num">
                                      <p:cBhvr additive="base">
                                        <p:cTn id="27" dur="500"/>
                                        <p:tgtEl>
                                          <p:spTgt spid="173"/>
                                        </p:tgtEl>
                                        <p:attrNameLst>
                                          <p:attrName>ppt_w</p:attrName>
                                        </p:attrNameLst>
                                      </p:cBhvr>
                                      <p:tavLst>
                                        <p:tav tm="0">
                                          <p:val>
                                            <p:strVal val="0"/>
                                          </p:val>
                                        </p:tav>
                                        <p:tav tm="100000">
                                          <p:val>
                                            <p:strVal val="#ppt_w"/>
                                          </p:val>
                                        </p:tav>
                                      </p:tavLst>
                                    </p:anim>
                                    <p:anim calcmode="lin" valueType="num">
                                      <p:cBhvr additive="base">
                                        <p:cTn id="28" dur="500"/>
                                        <p:tgtEl>
                                          <p:spTgt spid="173"/>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71"/>
                                        </p:tgtEl>
                                        <p:attrNameLst>
                                          <p:attrName>style.visibility</p:attrName>
                                        </p:attrNameLst>
                                      </p:cBhvr>
                                      <p:to>
                                        <p:strVal val="visible"/>
                                      </p:to>
                                    </p:set>
                                    <p:anim calcmode="lin" valueType="num">
                                      <p:cBhvr additive="base">
                                        <p:cTn id="33" dur="500"/>
                                        <p:tgtEl>
                                          <p:spTgt spid="171"/>
                                        </p:tgtEl>
                                        <p:attrNameLst>
                                          <p:attrName>ppt_w</p:attrName>
                                        </p:attrNameLst>
                                      </p:cBhvr>
                                      <p:tavLst>
                                        <p:tav tm="0">
                                          <p:val>
                                            <p:strVal val="0"/>
                                          </p:val>
                                        </p:tav>
                                        <p:tav tm="100000">
                                          <p:val>
                                            <p:strVal val="#ppt_w"/>
                                          </p:val>
                                        </p:tav>
                                      </p:tavLst>
                                    </p:anim>
                                    <p:anim calcmode="lin" valueType="num">
                                      <p:cBhvr additive="base">
                                        <p:cTn id="34" dur="500"/>
                                        <p:tgtEl>
                                          <p:spTgt spid="171"/>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74"/>
                                        </p:tgtEl>
                                        <p:attrNameLst>
                                          <p:attrName>style.visibility</p:attrName>
                                        </p:attrNameLst>
                                      </p:cBhvr>
                                      <p:to>
                                        <p:strVal val="visible"/>
                                      </p:to>
                                    </p:set>
                                    <p:anim calcmode="lin" valueType="num">
                                      <p:cBhvr additive="base">
                                        <p:cTn id="39" dur="500"/>
                                        <p:tgtEl>
                                          <p:spTgt spid="174"/>
                                        </p:tgtEl>
                                        <p:attrNameLst>
                                          <p:attrName>ppt_w</p:attrName>
                                        </p:attrNameLst>
                                      </p:cBhvr>
                                      <p:tavLst>
                                        <p:tav tm="0">
                                          <p:val>
                                            <p:strVal val="0"/>
                                          </p:val>
                                        </p:tav>
                                        <p:tav tm="100000">
                                          <p:val>
                                            <p:strVal val="#ppt_w"/>
                                          </p:val>
                                        </p:tav>
                                      </p:tavLst>
                                    </p:anim>
                                    <p:anim calcmode="lin" valueType="num">
                                      <p:cBhvr additive="base">
                                        <p:cTn id="40" dur="500"/>
                                        <p:tgtEl>
                                          <p:spTgt spid="174"/>
                                        </p:tgtEl>
                                        <p:attrNameLst>
                                          <p:attrName>ppt_h</p:attrName>
                                        </p:attrNameLst>
                                      </p:cBhvr>
                                      <p:tavLst>
                                        <p:tav tm="0">
                                          <p:val>
                                            <p:str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72"/>
                                        </p:tgtEl>
                                        <p:attrNameLst>
                                          <p:attrName>style.visibility</p:attrName>
                                        </p:attrNameLst>
                                      </p:cBhvr>
                                      <p:to>
                                        <p:strVal val="visible"/>
                                      </p:to>
                                    </p:set>
                                    <p:anim calcmode="lin" valueType="num">
                                      <p:cBhvr additive="base">
                                        <p:cTn id="45" dur="500"/>
                                        <p:tgtEl>
                                          <p:spTgt spid="172"/>
                                        </p:tgtEl>
                                        <p:attrNameLst>
                                          <p:attrName>ppt_w</p:attrName>
                                        </p:attrNameLst>
                                      </p:cBhvr>
                                      <p:tavLst>
                                        <p:tav tm="0">
                                          <p:val>
                                            <p:strVal val="0"/>
                                          </p:val>
                                        </p:tav>
                                        <p:tav tm="100000">
                                          <p:val>
                                            <p:strVal val="#ppt_w"/>
                                          </p:val>
                                        </p:tav>
                                      </p:tavLst>
                                    </p:anim>
                                    <p:anim calcmode="lin" valueType="num">
                                      <p:cBhvr additive="base">
                                        <p:cTn id="46" dur="500"/>
                                        <p:tgtEl>
                                          <p:spTgt spid="172"/>
                                        </p:tgtEl>
                                        <p:attrNameLst>
                                          <p:attrName>ppt_h</p:attrName>
                                        </p:attrNameLst>
                                      </p:cBhvr>
                                      <p:tavLst>
                                        <p:tav tm="0">
                                          <p:val>
                                            <p:str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75"/>
                                        </p:tgtEl>
                                        <p:attrNameLst>
                                          <p:attrName>style.visibility</p:attrName>
                                        </p:attrNameLst>
                                      </p:cBhvr>
                                      <p:to>
                                        <p:strVal val="visible"/>
                                      </p:to>
                                    </p:set>
                                    <p:anim calcmode="lin" valueType="num">
                                      <p:cBhvr additive="base">
                                        <p:cTn id="51" dur="500"/>
                                        <p:tgtEl>
                                          <p:spTgt spid="175"/>
                                        </p:tgtEl>
                                        <p:attrNameLst>
                                          <p:attrName>ppt_w</p:attrName>
                                        </p:attrNameLst>
                                      </p:cBhvr>
                                      <p:tavLst>
                                        <p:tav tm="0">
                                          <p:val>
                                            <p:strVal val="0"/>
                                          </p:val>
                                        </p:tav>
                                        <p:tav tm="100000">
                                          <p:val>
                                            <p:strVal val="#ppt_w"/>
                                          </p:val>
                                        </p:tav>
                                      </p:tavLst>
                                    </p:anim>
                                    <p:anim calcmode="lin" valueType="num">
                                      <p:cBhvr additive="base">
                                        <p:cTn id="52" dur="500"/>
                                        <p:tgtEl>
                                          <p:spTgt spid="175"/>
                                        </p:tgtEl>
                                        <p:attrNameLst>
                                          <p:attrName>ppt_h</p:attrName>
                                        </p:attrNameLst>
                                      </p:cBhvr>
                                      <p:tavLst>
                                        <p:tav tm="0">
                                          <p:val>
                                            <p:str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6"/>
                                        </p:tgtEl>
                                        <p:attrNameLst>
                                          <p:attrName>style.visibility</p:attrName>
                                        </p:attrNameLst>
                                      </p:cBhvr>
                                      <p:to>
                                        <p:strVal val="visible"/>
                                      </p:to>
                                    </p:set>
                                    <p:animEffect transition="in" filter="fade">
                                      <p:cBhvr>
                                        <p:cTn id="5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82" name="Google Shape;182;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83" name="Google Shape;183;p25"/>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184" name="Google Shape;184;p25"/>
          <p:cNvSpPr txBox="1"/>
          <p:nvPr/>
        </p:nvSpPr>
        <p:spPr>
          <a:xfrm>
            <a:off x="457200" y="3383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What To Expect When You Arrive</a:t>
            </a:r>
            <a:endParaRPr sz="1800" b="1" i="0" u="none" strike="noStrike" cap="none">
              <a:solidFill>
                <a:srgbClr val="073E87"/>
              </a:solidFill>
              <a:latin typeface="Candara"/>
              <a:ea typeface="Candara"/>
              <a:cs typeface="Candara"/>
              <a:sym typeface="Candara"/>
            </a:endParaRPr>
          </a:p>
        </p:txBody>
      </p:sp>
      <p:sp>
        <p:nvSpPr>
          <p:cNvPr id="185" name="Google Shape;185;p25"/>
          <p:cNvSpPr txBox="1"/>
          <p:nvPr/>
        </p:nvSpPr>
        <p:spPr>
          <a:xfrm>
            <a:off x="85649" y="1929456"/>
            <a:ext cx="7128677" cy="2971844"/>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ndara"/>
              <a:buChar char="❖"/>
            </a:pPr>
            <a:r>
              <a:rPr lang="en" sz="1800" b="1" dirty="0">
                <a:solidFill>
                  <a:schemeClr val="dk1"/>
                </a:solidFill>
                <a:latin typeface="Candara"/>
                <a:ea typeface="Candara"/>
                <a:cs typeface="Candara"/>
                <a:sym typeface="Candara"/>
              </a:rPr>
              <a:t>Adults and children MUST wear a mask upon Arrival and Dismissal</a:t>
            </a:r>
            <a:endParaRPr sz="1800" b="1" dirty="0">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dirty="0">
                <a:solidFill>
                  <a:schemeClr val="dk1"/>
                </a:solidFill>
                <a:latin typeface="Candara"/>
                <a:ea typeface="Candara"/>
                <a:cs typeface="Candara"/>
                <a:sym typeface="Candara"/>
              </a:rPr>
              <a:t>Look for your child’s classroom and teacher; this is where you will drop your child off</a:t>
            </a:r>
            <a:endParaRPr sz="1800" b="1" i="0" u="none" strike="noStrike" cap="none" dirty="0">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dirty="0">
                <a:solidFill>
                  <a:schemeClr val="dk1"/>
                </a:solidFill>
                <a:latin typeface="Candara"/>
                <a:ea typeface="Candara"/>
                <a:cs typeface="Candara"/>
                <a:sym typeface="Candara"/>
              </a:rPr>
              <a:t>Teachers will check your child’s temperature and complete a health check consisting of questions pertaining to symptoms</a:t>
            </a:r>
            <a:endParaRPr sz="1800" b="1" i="0" u="none" strike="noStrike" cap="none" dirty="0">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dirty="0">
                <a:solidFill>
                  <a:schemeClr val="dk1"/>
                </a:solidFill>
                <a:latin typeface="Candara"/>
                <a:ea typeface="Candara"/>
                <a:cs typeface="Candara"/>
                <a:sym typeface="Candara"/>
              </a:rPr>
              <a:t>You will be required to sign-in</a:t>
            </a:r>
            <a:endParaRPr sz="1800" b="1" dirty="0">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dirty="0">
                <a:solidFill>
                  <a:schemeClr val="dk1"/>
                </a:solidFill>
                <a:latin typeface="Candara"/>
                <a:ea typeface="Candara"/>
                <a:cs typeface="Candara"/>
                <a:sym typeface="Candara"/>
              </a:rPr>
              <a:t>Te</a:t>
            </a:r>
            <a:r>
              <a:rPr lang="en" sz="1800" b="1" i="0" u="none" strike="noStrike" cap="none" dirty="0">
                <a:solidFill>
                  <a:schemeClr val="dk1"/>
                </a:solidFill>
                <a:latin typeface="Candara"/>
                <a:ea typeface="Candara"/>
                <a:cs typeface="Candara"/>
                <a:sym typeface="Candara"/>
              </a:rPr>
              <a:t>achers will take your child to line up with their class</a:t>
            </a:r>
            <a:endParaRPr sz="1800" b="1"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endParaRPr sz="1800" b="1" i="0" u="none" strike="noStrike" cap="none" dirty="0">
              <a:solidFill>
                <a:srgbClr val="FFFFFF"/>
              </a:solidFill>
              <a:latin typeface="Candara"/>
              <a:ea typeface="Candara"/>
              <a:cs typeface="Candara"/>
              <a:sym typeface="Candara"/>
            </a:endParaRPr>
          </a:p>
        </p:txBody>
      </p:sp>
      <p:pic>
        <p:nvPicPr>
          <p:cNvPr id="186" name="Google Shape;186;p25"/>
          <p:cNvPicPr preferRelativeResize="0"/>
          <p:nvPr/>
        </p:nvPicPr>
        <p:blipFill rotWithShape="1">
          <a:blip r:embed="rId4">
            <a:alphaModFix/>
          </a:blip>
          <a:srcRect/>
          <a:stretch/>
        </p:blipFill>
        <p:spPr>
          <a:xfrm>
            <a:off x="7029552" y="1642814"/>
            <a:ext cx="2270299" cy="2270299"/>
          </a:xfrm>
          <a:prstGeom prst="rect">
            <a:avLst/>
          </a:prstGeom>
          <a:noFill/>
          <a:ln>
            <a:noFill/>
          </a:ln>
        </p:spPr>
      </p:pic>
      <p:pic>
        <p:nvPicPr>
          <p:cNvPr id="187" name="Google Shape;187;p25"/>
          <p:cNvPicPr preferRelativeResize="0"/>
          <p:nvPr/>
        </p:nvPicPr>
        <p:blipFill rotWithShape="1">
          <a:blip r:embed="rId5">
            <a:alphaModFix/>
          </a:blip>
          <a:srcRect/>
          <a:stretch/>
        </p:blipFill>
        <p:spPr>
          <a:xfrm>
            <a:off x="7710786" y="3283650"/>
            <a:ext cx="1178575" cy="1669375"/>
          </a:xfrm>
          <a:prstGeom prst="rect">
            <a:avLst/>
          </a:prstGeom>
          <a:noFill/>
          <a:ln>
            <a:noFill/>
          </a:ln>
        </p:spPr>
      </p:pic>
      <p:sp>
        <p:nvSpPr>
          <p:cNvPr id="188" name="Google Shape;188;p25"/>
          <p:cNvSpPr txBox="1"/>
          <p:nvPr/>
        </p:nvSpPr>
        <p:spPr>
          <a:xfrm>
            <a:off x="7710775" y="3221774"/>
            <a:ext cx="696600" cy="6396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Room 110</a:t>
            </a:r>
            <a:endParaRPr sz="1400" b="1" i="0" u="none" strike="noStrike" cap="none">
              <a:solidFill>
                <a:srgbClr val="000000"/>
              </a:solidFill>
              <a:latin typeface="Arial"/>
              <a:ea typeface="Arial"/>
              <a:cs typeface="Arial"/>
              <a:sym typeface="Arial"/>
            </a:endParaRPr>
          </a:p>
        </p:txBody>
      </p:sp>
      <p:sp>
        <p:nvSpPr>
          <p:cNvPr id="189" name="Google Shape;189;p25"/>
          <p:cNvSpPr txBox="1"/>
          <p:nvPr/>
        </p:nvSpPr>
        <p:spPr>
          <a:xfrm>
            <a:off x="550550" y="4386896"/>
            <a:ext cx="7985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rPr>
              <a:t>    </a:t>
            </a:r>
            <a:r>
              <a:rPr lang="en" sz="1400" b="1" i="0" u="none" strike="noStrike" cap="none">
                <a:solidFill>
                  <a:schemeClr val="dk1"/>
                </a:solidFill>
                <a:latin typeface="Arial"/>
                <a:ea typeface="Arial"/>
                <a:cs typeface="Arial"/>
                <a:sym typeface="Arial"/>
              </a:rPr>
              <a:t>Please call the school or email info@passaicheadstart.org for more information.</a:t>
            </a:r>
            <a:endParaRPr sz="1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xEl>
                                              <p:pRg st="0" end="0"/>
                                            </p:txEl>
                                          </p:spTgt>
                                        </p:tgtEl>
                                        <p:attrNameLst>
                                          <p:attrName>style.visibility</p:attrName>
                                        </p:attrNameLst>
                                      </p:cBhvr>
                                      <p:to>
                                        <p:strVal val="visible"/>
                                      </p:to>
                                    </p:set>
                                    <p:animEffect transition="in" filter="fade">
                                      <p:cBhvr>
                                        <p:cTn id="12" dur="1000"/>
                                        <p:tgtEl>
                                          <p:spTgt spid="1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xEl>
                                              <p:pRg st="1" end="1"/>
                                            </p:txEl>
                                          </p:spTgt>
                                        </p:tgtEl>
                                        <p:attrNameLst>
                                          <p:attrName>style.visibility</p:attrName>
                                        </p:attrNameLst>
                                      </p:cBhvr>
                                      <p:to>
                                        <p:strVal val="visible"/>
                                      </p:to>
                                    </p:set>
                                    <p:animEffect transition="in" filter="fade">
                                      <p:cBhvr>
                                        <p:cTn id="17" dur="1000"/>
                                        <p:tgtEl>
                                          <p:spTgt spid="1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
                                            <p:txEl>
                                              <p:pRg st="2" end="2"/>
                                            </p:txEl>
                                          </p:spTgt>
                                        </p:tgtEl>
                                        <p:attrNameLst>
                                          <p:attrName>style.visibility</p:attrName>
                                        </p:attrNameLst>
                                      </p:cBhvr>
                                      <p:to>
                                        <p:strVal val="visible"/>
                                      </p:to>
                                    </p:set>
                                    <p:animEffect transition="in" filter="fade">
                                      <p:cBhvr>
                                        <p:cTn id="22" dur="1000"/>
                                        <p:tgtEl>
                                          <p:spTgt spid="1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5">
                                            <p:txEl>
                                              <p:pRg st="3" end="3"/>
                                            </p:txEl>
                                          </p:spTgt>
                                        </p:tgtEl>
                                        <p:attrNameLst>
                                          <p:attrName>style.visibility</p:attrName>
                                        </p:attrNameLst>
                                      </p:cBhvr>
                                      <p:to>
                                        <p:strVal val="visible"/>
                                      </p:to>
                                    </p:set>
                                    <p:animEffect transition="in" filter="fade">
                                      <p:cBhvr>
                                        <p:cTn id="27" dur="1000"/>
                                        <p:tgtEl>
                                          <p:spTgt spid="18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5">
                                            <p:txEl>
                                              <p:pRg st="4" end="4"/>
                                            </p:txEl>
                                          </p:spTgt>
                                        </p:tgtEl>
                                        <p:attrNameLst>
                                          <p:attrName>style.visibility</p:attrName>
                                        </p:attrNameLst>
                                      </p:cBhvr>
                                      <p:to>
                                        <p:strVal val="visible"/>
                                      </p:to>
                                    </p:set>
                                    <p:animEffect transition="in" filter="fade">
                                      <p:cBhvr>
                                        <p:cTn id="32" dur="1000"/>
                                        <p:tgtEl>
                                          <p:spTgt spid="18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
                                            <p:txEl>
                                              <p:pRg st="5" end="5"/>
                                            </p:txEl>
                                          </p:spTgt>
                                        </p:tgtEl>
                                        <p:attrNameLst>
                                          <p:attrName>style.visibility</p:attrName>
                                        </p:attrNameLst>
                                      </p:cBhvr>
                                      <p:to>
                                        <p:strVal val="visible"/>
                                      </p:to>
                                    </p:set>
                                    <p:animEffect transition="in" filter="fade">
                                      <p:cBhvr>
                                        <p:cTn id="37" dur="1000"/>
                                        <p:tgtEl>
                                          <p:spTgt spid="18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9"/>
                                        </p:tgtEl>
                                        <p:attrNameLst>
                                          <p:attrName>style.visibility</p:attrName>
                                        </p:attrNameLst>
                                      </p:cBhvr>
                                      <p:to>
                                        <p:strVal val="visible"/>
                                      </p:to>
                                    </p:set>
                                    <p:animEffect transition="in" filter="fade">
                                      <p:cBhvr>
                                        <p:cTn id="42"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95" name="Google Shape;195;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96" name="Google Shape;196;p26"/>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197" name="Google Shape;197;p26"/>
          <p:cNvSpPr txBox="1"/>
          <p:nvPr/>
        </p:nvSpPr>
        <p:spPr>
          <a:xfrm>
            <a:off x="457200" y="308503"/>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What NOT to bring to School</a:t>
            </a:r>
            <a:endParaRPr sz="4400" b="1" i="0" u="none" strike="noStrike" cap="none">
              <a:solidFill>
                <a:srgbClr val="073E87"/>
              </a:solidFill>
              <a:latin typeface="Candara"/>
              <a:ea typeface="Candara"/>
              <a:cs typeface="Candara"/>
              <a:sym typeface="Candara"/>
            </a:endParaRPr>
          </a:p>
        </p:txBody>
      </p:sp>
      <p:sp>
        <p:nvSpPr>
          <p:cNvPr id="198" name="Google Shape;198;p26"/>
          <p:cNvSpPr txBox="1"/>
          <p:nvPr/>
        </p:nvSpPr>
        <p:spPr>
          <a:xfrm>
            <a:off x="6429900" y="2083400"/>
            <a:ext cx="2402400" cy="2931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Bookbags</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Toys</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Stuffed Animals</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Food</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Medicine</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Pillows</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Blankets</a:t>
            </a:r>
            <a:endParaRPr sz="1800" b="1" i="0"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ndara"/>
              <a:ea typeface="Candara"/>
              <a:cs typeface="Candara"/>
              <a:sym typeface="Candara"/>
            </a:endParaRPr>
          </a:p>
        </p:txBody>
      </p:sp>
      <p:pic>
        <p:nvPicPr>
          <p:cNvPr id="199" name="Google Shape;199;p26"/>
          <p:cNvPicPr preferRelativeResize="0"/>
          <p:nvPr/>
        </p:nvPicPr>
        <p:blipFill rotWithShape="1">
          <a:blip r:embed="rId4">
            <a:alphaModFix/>
          </a:blip>
          <a:srcRect/>
          <a:stretch/>
        </p:blipFill>
        <p:spPr>
          <a:xfrm>
            <a:off x="2257300" y="3316071"/>
            <a:ext cx="999311" cy="1252800"/>
          </a:xfrm>
          <a:prstGeom prst="rect">
            <a:avLst/>
          </a:prstGeom>
          <a:noFill/>
          <a:ln>
            <a:noFill/>
          </a:ln>
        </p:spPr>
      </p:pic>
      <p:pic>
        <p:nvPicPr>
          <p:cNvPr id="200" name="Google Shape;200;p26"/>
          <p:cNvPicPr preferRelativeResize="0"/>
          <p:nvPr/>
        </p:nvPicPr>
        <p:blipFill rotWithShape="1">
          <a:blip r:embed="rId5">
            <a:alphaModFix/>
          </a:blip>
          <a:srcRect/>
          <a:stretch/>
        </p:blipFill>
        <p:spPr>
          <a:xfrm>
            <a:off x="171815" y="3680275"/>
            <a:ext cx="1771262" cy="1252801"/>
          </a:xfrm>
          <a:prstGeom prst="rect">
            <a:avLst/>
          </a:prstGeom>
          <a:noFill/>
          <a:ln>
            <a:noFill/>
          </a:ln>
        </p:spPr>
      </p:pic>
      <p:pic>
        <p:nvPicPr>
          <p:cNvPr id="201" name="Google Shape;201;p26"/>
          <p:cNvPicPr preferRelativeResize="0"/>
          <p:nvPr/>
        </p:nvPicPr>
        <p:blipFill rotWithShape="1">
          <a:blip r:embed="rId6">
            <a:alphaModFix/>
          </a:blip>
          <a:srcRect/>
          <a:stretch/>
        </p:blipFill>
        <p:spPr>
          <a:xfrm>
            <a:off x="3366826" y="2653899"/>
            <a:ext cx="936974" cy="1194199"/>
          </a:xfrm>
          <a:prstGeom prst="rect">
            <a:avLst/>
          </a:prstGeom>
          <a:noFill/>
          <a:ln>
            <a:noFill/>
          </a:ln>
        </p:spPr>
      </p:pic>
      <p:pic>
        <p:nvPicPr>
          <p:cNvPr id="202" name="Google Shape;202;p26"/>
          <p:cNvPicPr preferRelativeResize="0"/>
          <p:nvPr/>
        </p:nvPicPr>
        <p:blipFill rotWithShape="1">
          <a:blip r:embed="rId7">
            <a:alphaModFix/>
          </a:blip>
          <a:srcRect/>
          <a:stretch/>
        </p:blipFill>
        <p:spPr>
          <a:xfrm>
            <a:off x="4005675" y="3529425"/>
            <a:ext cx="1614075" cy="1614075"/>
          </a:xfrm>
          <a:prstGeom prst="rect">
            <a:avLst/>
          </a:prstGeom>
          <a:noFill/>
          <a:ln>
            <a:noFill/>
          </a:ln>
        </p:spPr>
      </p:pic>
      <p:pic>
        <p:nvPicPr>
          <p:cNvPr id="203" name="Google Shape;203;p26"/>
          <p:cNvPicPr preferRelativeResize="0"/>
          <p:nvPr/>
        </p:nvPicPr>
        <p:blipFill rotWithShape="1">
          <a:blip r:embed="rId8">
            <a:alphaModFix/>
          </a:blip>
          <a:srcRect l="48336"/>
          <a:stretch/>
        </p:blipFill>
        <p:spPr>
          <a:xfrm>
            <a:off x="8131400" y="4015375"/>
            <a:ext cx="682025" cy="975726"/>
          </a:xfrm>
          <a:prstGeom prst="rect">
            <a:avLst/>
          </a:prstGeom>
          <a:noFill/>
          <a:ln>
            <a:noFill/>
          </a:ln>
        </p:spPr>
      </p:pic>
      <p:pic>
        <p:nvPicPr>
          <p:cNvPr id="204" name="Google Shape;204;p26"/>
          <p:cNvPicPr preferRelativeResize="0"/>
          <p:nvPr/>
        </p:nvPicPr>
        <p:blipFill rotWithShape="1">
          <a:blip r:embed="rId9">
            <a:alphaModFix/>
          </a:blip>
          <a:srcRect/>
          <a:stretch/>
        </p:blipFill>
        <p:spPr>
          <a:xfrm>
            <a:off x="4954299" y="2643775"/>
            <a:ext cx="1538093" cy="975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0" end="0"/>
                                            </p:txEl>
                                          </p:spTgt>
                                        </p:tgtEl>
                                        <p:attrNameLst>
                                          <p:attrName>style.visibility</p:attrName>
                                        </p:attrNameLst>
                                      </p:cBhvr>
                                      <p:to>
                                        <p:strVal val="visible"/>
                                      </p:to>
                                    </p:set>
                                    <p:animEffect transition="in" filter="fade">
                                      <p:cBhvr>
                                        <p:cTn id="12" dur="1000"/>
                                        <p:tgtEl>
                                          <p:spTgt spid="1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pRg st="1" end="1"/>
                                            </p:txEl>
                                          </p:spTgt>
                                        </p:tgtEl>
                                        <p:attrNameLst>
                                          <p:attrName>style.visibility</p:attrName>
                                        </p:attrNameLst>
                                      </p:cBhvr>
                                      <p:to>
                                        <p:strVal val="visible"/>
                                      </p:to>
                                    </p:set>
                                    <p:animEffect transition="in" filter="fade">
                                      <p:cBhvr>
                                        <p:cTn id="17" dur="1000"/>
                                        <p:tgtEl>
                                          <p:spTgt spid="1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pRg st="2" end="2"/>
                                            </p:txEl>
                                          </p:spTgt>
                                        </p:tgtEl>
                                        <p:attrNameLst>
                                          <p:attrName>style.visibility</p:attrName>
                                        </p:attrNameLst>
                                      </p:cBhvr>
                                      <p:to>
                                        <p:strVal val="visible"/>
                                      </p:to>
                                    </p:set>
                                    <p:animEffect transition="in" filter="fade">
                                      <p:cBhvr>
                                        <p:cTn id="22" dur="1000"/>
                                        <p:tgtEl>
                                          <p:spTgt spid="19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pRg st="3" end="3"/>
                                            </p:txEl>
                                          </p:spTgt>
                                        </p:tgtEl>
                                        <p:attrNameLst>
                                          <p:attrName>style.visibility</p:attrName>
                                        </p:attrNameLst>
                                      </p:cBhvr>
                                      <p:to>
                                        <p:strVal val="visible"/>
                                      </p:to>
                                    </p:set>
                                    <p:animEffect transition="in" filter="fade">
                                      <p:cBhvr>
                                        <p:cTn id="27" dur="1000"/>
                                        <p:tgtEl>
                                          <p:spTgt spid="19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pRg st="4" end="4"/>
                                            </p:txEl>
                                          </p:spTgt>
                                        </p:tgtEl>
                                        <p:attrNameLst>
                                          <p:attrName>style.visibility</p:attrName>
                                        </p:attrNameLst>
                                      </p:cBhvr>
                                      <p:to>
                                        <p:strVal val="visible"/>
                                      </p:to>
                                    </p:set>
                                    <p:animEffect transition="in" filter="fade">
                                      <p:cBhvr>
                                        <p:cTn id="32" dur="1000"/>
                                        <p:tgtEl>
                                          <p:spTgt spid="19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pRg st="5" end="5"/>
                                            </p:txEl>
                                          </p:spTgt>
                                        </p:tgtEl>
                                        <p:attrNameLst>
                                          <p:attrName>style.visibility</p:attrName>
                                        </p:attrNameLst>
                                      </p:cBhvr>
                                      <p:to>
                                        <p:strVal val="visible"/>
                                      </p:to>
                                    </p:set>
                                    <p:animEffect transition="in" filter="fade">
                                      <p:cBhvr>
                                        <p:cTn id="37" dur="1000"/>
                                        <p:tgtEl>
                                          <p:spTgt spid="19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8">
                                            <p:txEl>
                                              <p:pRg st="6" end="6"/>
                                            </p:txEl>
                                          </p:spTgt>
                                        </p:tgtEl>
                                        <p:attrNameLst>
                                          <p:attrName>style.visibility</p:attrName>
                                        </p:attrNameLst>
                                      </p:cBhvr>
                                      <p:to>
                                        <p:strVal val="visible"/>
                                      </p:to>
                                    </p:set>
                                    <p:animEffect transition="in" filter="fade">
                                      <p:cBhvr>
                                        <p:cTn id="42" dur="1000"/>
                                        <p:tgtEl>
                                          <p:spTgt spid="19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8">
                                            <p:txEl>
                                              <p:pRg st="7" end="7"/>
                                            </p:txEl>
                                          </p:spTgt>
                                        </p:tgtEl>
                                        <p:attrNameLst>
                                          <p:attrName>style.visibility</p:attrName>
                                        </p:attrNameLst>
                                      </p:cBhvr>
                                      <p:to>
                                        <p:strVal val="visible"/>
                                      </p:to>
                                    </p:set>
                                    <p:animEffect transition="in" filter="fade">
                                      <p:cBhvr>
                                        <p:cTn id="47" dur="1000"/>
                                        <p:tgtEl>
                                          <p:spTgt spid="1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10" name="Google Shape;210;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11" name="Google Shape;211;p27"/>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212" name="Google Shape;212;p27"/>
          <p:cNvSpPr txBox="1"/>
          <p:nvPr/>
        </p:nvSpPr>
        <p:spPr>
          <a:xfrm>
            <a:off x="457200" y="308503"/>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Attendance</a:t>
            </a:r>
            <a:endParaRPr sz="4400" b="1" i="0" u="none" strike="noStrike" cap="none">
              <a:solidFill>
                <a:srgbClr val="073E87"/>
              </a:solidFill>
              <a:latin typeface="Candara"/>
              <a:ea typeface="Candara"/>
              <a:cs typeface="Candara"/>
              <a:sym typeface="Candara"/>
            </a:endParaRPr>
          </a:p>
        </p:txBody>
      </p:sp>
      <p:sp>
        <p:nvSpPr>
          <p:cNvPr id="213" name="Google Shape;213;p27"/>
          <p:cNvSpPr txBox="1"/>
          <p:nvPr/>
        </p:nvSpPr>
        <p:spPr>
          <a:xfrm>
            <a:off x="2532285" y="1462750"/>
            <a:ext cx="4602045" cy="3338956"/>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Attendance will be taken and tracked every day.</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You will be required to sign your child in to and out of school. </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If your child is going to be absent,</a:t>
            </a:r>
            <a:endParaRPr>
              <a:solidFill>
                <a:schemeClr val="dk1"/>
              </a:solidFill>
            </a:endParaRPr>
          </a:p>
          <a:p>
            <a:pPr marL="114300" marR="0" lvl="0" indent="0" algn="l" rtl="0">
              <a:lnSpc>
                <a:spcPct val="100000"/>
              </a:lnSpc>
              <a:spcBef>
                <a:spcPts val="0"/>
              </a:spcBef>
              <a:spcAft>
                <a:spcPts val="0"/>
              </a:spcAft>
              <a:buNone/>
            </a:pPr>
            <a:r>
              <a:rPr lang="en" sz="1800" b="1" i="0" u="none" strike="noStrike" cap="none">
                <a:solidFill>
                  <a:schemeClr val="dk1"/>
                </a:solidFill>
                <a:latin typeface="Candara"/>
                <a:ea typeface="Candara"/>
                <a:cs typeface="Candara"/>
                <a:sym typeface="Candara"/>
              </a:rPr>
              <a:t>       you must call the school before 8:00 am    </a:t>
            </a:r>
            <a:endParaRPr>
              <a:solidFill>
                <a:schemeClr val="dk1"/>
              </a:solidFill>
            </a:endParaRPr>
          </a:p>
          <a:p>
            <a:pPr marL="114300" marR="0" lvl="0" indent="0" algn="l" rtl="0">
              <a:lnSpc>
                <a:spcPct val="100000"/>
              </a:lnSpc>
              <a:spcBef>
                <a:spcPts val="0"/>
              </a:spcBef>
              <a:spcAft>
                <a:spcPts val="0"/>
              </a:spcAft>
              <a:buNone/>
            </a:pPr>
            <a:r>
              <a:rPr lang="en" sz="1800" b="1" i="0" u="none" strike="noStrike" cap="none">
                <a:solidFill>
                  <a:schemeClr val="dk1"/>
                </a:solidFill>
                <a:latin typeface="Candara"/>
                <a:ea typeface="Candara"/>
                <a:cs typeface="Candara"/>
                <a:sym typeface="Candara"/>
              </a:rPr>
              <a:t>        or contact your Family Worker.</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If your child is sick, you must bring a doctor’s note upon return to school.</a:t>
            </a:r>
            <a:endParaRPr sz="18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ndara"/>
              <a:ea typeface="Candara"/>
              <a:cs typeface="Candara"/>
              <a:sym typeface="Candara"/>
            </a:endParaRPr>
          </a:p>
        </p:txBody>
      </p:sp>
      <p:pic>
        <p:nvPicPr>
          <p:cNvPr id="214" name="Google Shape;214;p27"/>
          <p:cNvPicPr preferRelativeResize="0"/>
          <p:nvPr/>
        </p:nvPicPr>
        <p:blipFill rotWithShape="1">
          <a:blip r:embed="rId4">
            <a:alphaModFix/>
          </a:blip>
          <a:srcRect/>
          <a:stretch/>
        </p:blipFill>
        <p:spPr>
          <a:xfrm flipH="1">
            <a:off x="7295685" y="785703"/>
            <a:ext cx="1694300" cy="1920950"/>
          </a:xfrm>
          <a:prstGeom prst="rect">
            <a:avLst/>
          </a:prstGeom>
          <a:noFill/>
          <a:ln>
            <a:noFill/>
          </a:ln>
        </p:spPr>
      </p:pic>
      <p:pic>
        <p:nvPicPr>
          <p:cNvPr id="215" name="Google Shape;215;p27"/>
          <p:cNvPicPr preferRelativeResize="0"/>
          <p:nvPr/>
        </p:nvPicPr>
        <p:blipFill rotWithShape="1">
          <a:blip r:embed="rId5">
            <a:alphaModFix/>
          </a:blip>
          <a:srcRect/>
          <a:stretch/>
        </p:blipFill>
        <p:spPr>
          <a:xfrm>
            <a:off x="1083699" y="4349200"/>
            <a:ext cx="598501" cy="746476"/>
          </a:xfrm>
          <a:prstGeom prst="rect">
            <a:avLst/>
          </a:prstGeom>
          <a:noFill/>
          <a:ln>
            <a:noFill/>
          </a:ln>
        </p:spPr>
      </p:pic>
      <p:sp>
        <p:nvSpPr>
          <p:cNvPr id="216" name="Google Shape;216;p27"/>
          <p:cNvSpPr txBox="1"/>
          <p:nvPr/>
        </p:nvSpPr>
        <p:spPr>
          <a:xfrm>
            <a:off x="1592550" y="4753750"/>
            <a:ext cx="5958900" cy="24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Please see the “</a:t>
            </a:r>
            <a:r>
              <a:rPr lang="en" sz="1400" b="0" i="1" u="none" strike="noStrike" cap="none">
                <a:solidFill>
                  <a:srgbClr val="000000"/>
                </a:solidFill>
                <a:latin typeface="Arial"/>
                <a:ea typeface="Arial"/>
                <a:cs typeface="Arial"/>
                <a:sym typeface="Arial"/>
              </a:rPr>
              <a:t>Attendance Policy</a:t>
            </a:r>
            <a:r>
              <a:rPr lang="en" sz="1400" b="0" i="0" u="none" strike="noStrike" cap="none">
                <a:solidFill>
                  <a:srgbClr val="000000"/>
                </a:solidFill>
                <a:latin typeface="Arial"/>
                <a:ea typeface="Arial"/>
                <a:cs typeface="Arial"/>
                <a:sym typeface="Arial"/>
              </a:rPr>
              <a:t>” on page 3 of your Parent Handbook.</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0" end="0"/>
                                            </p:txEl>
                                          </p:spTgt>
                                        </p:tgtEl>
                                        <p:attrNameLst>
                                          <p:attrName>style.visibility</p:attrName>
                                        </p:attrNameLst>
                                      </p:cBhvr>
                                      <p:to>
                                        <p:strVal val="visible"/>
                                      </p:to>
                                    </p:set>
                                    <p:animEffect transition="in" filter="fade">
                                      <p:cBhvr>
                                        <p:cTn id="12" dur="1000"/>
                                        <p:tgtEl>
                                          <p:spTgt spid="2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1" end="1"/>
                                            </p:txEl>
                                          </p:spTgt>
                                        </p:tgtEl>
                                        <p:attrNameLst>
                                          <p:attrName>style.visibility</p:attrName>
                                        </p:attrNameLst>
                                      </p:cBhvr>
                                      <p:to>
                                        <p:strVal val="visible"/>
                                      </p:to>
                                    </p:set>
                                    <p:animEffect transition="in" filter="fade">
                                      <p:cBhvr>
                                        <p:cTn id="17" dur="1000"/>
                                        <p:tgtEl>
                                          <p:spTgt spid="2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xEl>
                                              <p:pRg st="2" end="2"/>
                                            </p:txEl>
                                          </p:spTgt>
                                        </p:tgtEl>
                                        <p:attrNameLst>
                                          <p:attrName>style.visibility</p:attrName>
                                        </p:attrNameLst>
                                      </p:cBhvr>
                                      <p:to>
                                        <p:strVal val="visible"/>
                                      </p:to>
                                    </p:set>
                                    <p:animEffect transition="in" filter="fade">
                                      <p:cBhvr>
                                        <p:cTn id="22" dur="1000"/>
                                        <p:tgtEl>
                                          <p:spTgt spid="2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3">
                                            <p:txEl>
                                              <p:pRg st="3" end="3"/>
                                            </p:txEl>
                                          </p:spTgt>
                                        </p:tgtEl>
                                        <p:attrNameLst>
                                          <p:attrName>style.visibility</p:attrName>
                                        </p:attrNameLst>
                                      </p:cBhvr>
                                      <p:to>
                                        <p:strVal val="visible"/>
                                      </p:to>
                                    </p:set>
                                    <p:animEffect transition="in" filter="fade">
                                      <p:cBhvr>
                                        <p:cTn id="27" dur="1000"/>
                                        <p:tgtEl>
                                          <p:spTgt spid="2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3">
                                            <p:txEl>
                                              <p:pRg st="4" end="4"/>
                                            </p:txEl>
                                          </p:spTgt>
                                        </p:tgtEl>
                                        <p:attrNameLst>
                                          <p:attrName>style.visibility</p:attrName>
                                        </p:attrNameLst>
                                      </p:cBhvr>
                                      <p:to>
                                        <p:strVal val="visible"/>
                                      </p:to>
                                    </p:set>
                                    <p:animEffect transition="in" filter="fade">
                                      <p:cBhvr>
                                        <p:cTn id="32" dur="1000"/>
                                        <p:tgtEl>
                                          <p:spTgt spid="2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3">
                                            <p:txEl>
                                              <p:pRg st="5" end="5"/>
                                            </p:txEl>
                                          </p:spTgt>
                                        </p:tgtEl>
                                        <p:attrNameLst>
                                          <p:attrName>style.visibility</p:attrName>
                                        </p:attrNameLst>
                                      </p:cBhvr>
                                      <p:to>
                                        <p:strVal val="visible"/>
                                      </p:to>
                                    </p:set>
                                    <p:animEffect transition="in" filter="fade">
                                      <p:cBhvr>
                                        <p:cTn id="37" dur="1000"/>
                                        <p:tgtEl>
                                          <p:spTgt spid="2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3">
                                            <p:txEl>
                                              <p:pRg st="6" end="6"/>
                                            </p:txEl>
                                          </p:spTgt>
                                        </p:tgtEl>
                                        <p:attrNameLst>
                                          <p:attrName>style.visibility</p:attrName>
                                        </p:attrNameLst>
                                      </p:cBhvr>
                                      <p:to>
                                        <p:strVal val="visible"/>
                                      </p:to>
                                    </p:set>
                                    <p:animEffect transition="in" filter="fade">
                                      <p:cBhvr>
                                        <p:cTn id="42" dur="1000"/>
                                        <p:tgtEl>
                                          <p:spTgt spid="21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3">
                                            <p:txEl>
                                              <p:pRg st="7" end="7"/>
                                            </p:txEl>
                                          </p:spTgt>
                                        </p:tgtEl>
                                        <p:attrNameLst>
                                          <p:attrName>style.visibility</p:attrName>
                                        </p:attrNameLst>
                                      </p:cBhvr>
                                      <p:to>
                                        <p:strVal val="visible"/>
                                      </p:to>
                                    </p:set>
                                    <p:animEffect transition="in" filter="fade">
                                      <p:cBhvr>
                                        <p:cTn id="47" dur="1000"/>
                                        <p:tgtEl>
                                          <p:spTgt spid="21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fade">
                                      <p:cBhvr>
                                        <p:cTn id="52" dur="1000"/>
                                        <p:tgtEl>
                                          <p:spTgt spid="2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6"/>
                                        </p:tgtEl>
                                        <p:attrNameLst>
                                          <p:attrName>style.visibility</p:attrName>
                                        </p:attrNameLst>
                                      </p:cBhvr>
                                      <p:to>
                                        <p:strVal val="visible"/>
                                      </p:to>
                                    </p:set>
                                    <p:animEffect transition="in" filter="fade">
                                      <p:cBhvr>
                                        <p:cTn id="5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22" name="Google Shape;222;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23" name="Google Shape;223;p28"/>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224" name="Google Shape;224;p28"/>
          <p:cNvSpPr txBox="1"/>
          <p:nvPr/>
        </p:nvSpPr>
        <p:spPr>
          <a:xfrm>
            <a:off x="457200" y="101101"/>
            <a:ext cx="8229600" cy="11960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Safety</a:t>
            </a:r>
            <a:endParaRPr sz="4400" b="1" i="0" u="none" strike="noStrike" cap="none">
              <a:solidFill>
                <a:srgbClr val="073E87"/>
              </a:solidFill>
              <a:latin typeface="Candara"/>
              <a:ea typeface="Candara"/>
              <a:cs typeface="Candara"/>
              <a:sym typeface="Candara"/>
            </a:endParaRPr>
          </a:p>
        </p:txBody>
      </p:sp>
      <p:sp>
        <p:nvSpPr>
          <p:cNvPr id="225" name="Google Shape;225;p28"/>
          <p:cNvSpPr txBox="1"/>
          <p:nvPr/>
        </p:nvSpPr>
        <p:spPr>
          <a:xfrm>
            <a:off x="1798350" y="1297200"/>
            <a:ext cx="5547300" cy="2931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Always hold hands with your child when crossing the street.</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Keep your child’s emergency information and Permission to Take form up to date!</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Follow all parking rules.</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DO NOT leave children alone in the car.</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We are mandated reporters and will report any type of child abuse or neglect.</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Court orders pertaining to the child’s well-being must be kept on file at the school.</a:t>
            </a:r>
            <a:endParaRPr sz="1800" b="1" i="0" u="none" strike="noStrike" cap="none">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ndara"/>
              <a:ea typeface="Candara"/>
              <a:cs typeface="Candara"/>
              <a:sym typeface="Candara"/>
            </a:endParaRPr>
          </a:p>
        </p:txBody>
      </p:sp>
      <p:pic>
        <p:nvPicPr>
          <p:cNvPr id="226" name="Google Shape;226;p28"/>
          <p:cNvPicPr preferRelativeResize="0"/>
          <p:nvPr/>
        </p:nvPicPr>
        <p:blipFill rotWithShape="1">
          <a:blip r:embed="rId4">
            <a:alphaModFix/>
          </a:blip>
          <a:srcRect/>
          <a:stretch/>
        </p:blipFill>
        <p:spPr>
          <a:xfrm rot="663155">
            <a:off x="7375617" y="3156400"/>
            <a:ext cx="1586201" cy="2054051"/>
          </a:xfrm>
          <a:prstGeom prst="rect">
            <a:avLst/>
          </a:prstGeom>
          <a:noFill/>
          <a:ln>
            <a:noFill/>
          </a:ln>
        </p:spPr>
      </p:pic>
      <p:pic>
        <p:nvPicPr>
          <p:cNvPr id="227" name="Google Shape;227;p28"/>
          <p:cNvPicPr preferRelativeResize="0"/>
          <p:nvPr/>
        </p:nvPicPr>
        <p:blipFill rotWithShape="1">
          <a:blip r:embed="rId5">
            <a:alphaModFix/>
          </a:blip>
          <a:srcRect/>
          <a:stretch/>
        </p:blipFill>
        <p:spPr>
          <a:xfrm>
            <a:off x="7345650" y="445025"/>
            <a:ext cx="1104675" cy="2209351"/>
          </a:xfrm>
          <a:prstGeom prst="rect">
            <a:avLst/>
          </a:prstGeom>
          <a:noFill/>
          <a:ln>
            <a:noFill/>
          </a:ln>
        </p:spPr>
      </p:pic>
      <p:pic>
        <p:nvPicPr>
          <p:cNvPr id="228" name="Google Shape;228;p28"/>
          <p:cNvPicPr preferRelativeResize="0"/>
          <p:nvPr/>
        </p:nvPicPr>
        <p:blipFill rotWithShape="1">
          <a:blip r:embed="rId6">
            <a:alphaModFix/>
          </a:blip>
          <a:srcRect b="62459"/>
          <a:stretch/>
        </p:blipFill>
        <p:spPr>
          <a:xfrm>
            <a:off x="6794299" y="1291664"/>
            <a:ext cx="2121101" cy="796275"/>
          </a:xfrm>
          <a:prstGeom prst="rect">
            <a:avLst/>
          </a:prstGeom>
          <a:noFill/>
          <a:ln>
            <a:noFill/>
          </a:ln>
        </p:spPr>
      </p:pic>
      <p:pic>
        <p:nvPicPr>
          <p:cNvPr id="229" name="Google Shape;229;p28"/>
          <p:cNvPicPr preferRelativeResize="0"/>
          <p:nvPr/>
        </p:nvPicPr>
        <p:blipFill rotWithShape="1">
          <a:blip r:embed="rId7">
            <a:alphaModFix/>
          </a:blip>
          <a:srcRect/>
          <a:stretch/>
        </p:blipFill>
        <p:spPr>
          <a:xfrm flipH="1">
            <a:off x="127825" y="2352950"/>
            <a:ext cx="1670525" cy="1670524"/>
          </a:xfrm>
          <a:prstGeom prst="rect">
            <a:avLst/>
          </a:prstGeom>
          <a:noFill/>
          <a:ln>
            <a:noFill/>
          </a:ln>
        </p:spPr>
      </p:pic>
      <p:sp>
        <p:nvSpPr>
          <p:cNvPr id="230" name="Google Shape;230;p28"/>
          <p:cNvSpPr txBox="1"/>
          <p:nvPr/>
        </p:nvSpPr>
        <p:spPr>
          <a:xfrm>
            <a:off x="1425150" y="4229100"/>
            <a:ext cx="6293700" cy="4464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dirty="0">
                <a:solidFill>
                  <a:srgbClr val="000000"/>
                </a:solidFill>
                <a:latin typeface="Arial"/>
                <a:ea typeface="Arial"/>
                <a:cs typeface="Arial"/>
                <a:sym typeface="Arial"/>
              </a:rPr>
              <a:t>Please see the “</a:t>
            </a:r>
            <a:r>
              <a:rPr lang="en" sz="1200" b="1" i="1" u="none" strike="noStrike" cap="none" dirty="0">
                <a:solidFill>
                  <a:srgbClr val="000000"/>
                </a:solidFill>
                <a:latin typeface="Arial"/>
                <a:ea typeface="Arial"/>
                <a:cs typeface="Arial"/>
                <a:sym typeface="Arial"/>
              </a:rPr>
              <a:t>Confidentiality Policy</a:t>
            </a:r>
            <a:r>
              <a:rPr lang="en" sz="1200" b="1" i="0" u="none" strike="noStrike" cap="none" dirty="0">
                <a:solidFill>
                  <a:srgbClr val="000000"/>
                </a:solidFill>
                <a:latin typeface="Arial"/>
                <a:ea typeface="Arial"/>
                <a:cs typeface="Arial"/>
                <a:sym typeface="Arial"/>
              </a:rPr>
              <a:t>” on page 5, </a:t>
            </a: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 sz="1200" b="1" i="0" u="none" strike="noStrike" cap="none" dirty="0">
                <a:solidFill>
                  <a:srgbClr val="000000"/>
                </a:solidFill>
                <a:latin typeface="Arial"/>
                <a:ea typeface="Arial"/>
                <a:cs typeface="Arial"/>
                <a:sym typeface="Arial"/>
              </a:rPr>
              <a:t>“</a:t>
            </a:r>
            <a:r>
              <a:rPr lang="en" sz="1200" b="1" i="1" u="none" strike="noStrike" cap="none" dirty="0">
                <a:solidFill>
                  <a:srgbClr val="000000"/>
                </a:solidFill>
                <a:latin typeface="Arial"/>
                <a:ea typeface="Arial"/>
                <a:cs typeface="Arial"/>
                <a:sym typeface="Arial"/>
              </a:rPr>
              <a:t>DCPP Information and Policy</a:t>
            </a:r>
            <a:r>
              <a:rPr lang="en" sz="1200" b="1" i="0" u="none" strike="noStrike" cap="none" dirty="0">
                <a:solidFill>
                  <a:srgbClr val="000000"/>
                </a:solidFill>
                <a:latin typeface="Arial"/>
                <a:ea typeface="Arial"/>
                <a:cs typeface="Arial"/>
                <a:sym typeface="Arial"/>
              </a:rPr>
              <a:t>” on page 7-8 &amp; 9, and </a:t>
            </a:r>
            <a:endParaRPr dirty="0"/>
          </a:p>
          <a:p>
            <a:pPr marL="0" marR="0" lvl="0" indent="0" algn="ctr" rtl="0">
              <a:lnSpc>
                <a:spcPct val="100000"/>
              </a:lnSpc>
              <a:spcBef>
                <a:spcPts val="0"/>
              </a:spcBef>
              <a:spcAft>
                <a:spcPts val="0"/>
              </a:spcAft>
              <a:buClr>
                <a:srgbClr val="000000"/>
              </a:buClr>
              <a:buSzPts val="1200"/>
              <a:buFont typeface="Arial"/>
              <a:buNone/>
            </a:pPr>
            <a:r>
              <a:rPr lang="en" sz="1200" b="1" i="0" u="none" strike="noStrike" cap="none" dirty="0">
                <a:solidFill>
                  <a:srgbClr val="000000"/>
                </a:solidFill>
                <a:latin typeface="Arial"/>
                <a:ea typeface="Arial"/>
                <a:cs typeface="Arial"/>
                <a:sym typeface="Arial"/>
              </a:rPr>
              <a:t>“</a:t>
            </a:r>
            <a:r>
              <a:rPr lang="en" sz="1200" b="1" i="1" u="none" strike="noStrike" cap="none" dirty="0">
                <a:solidFill>
                  <a:srgbClr val="000000"/>
                </a:solidFill>
                <a:latin typeface="Arial"/>
                <a:ea typeface="Arial"/>
                <a:cs typeface="Arial"/>
                <a:sym typeface="Arial"/>
              </a:rPr>
              <a:t>Traffic and Parking Safety Regulations</a:t>
            </a:r>
            <a:r>
              <a:rPr lang="en" sz="1200" b="1" i="0" u="none" strike="noStrike" cap="none" dirty="0">
                <a:solidFill>
                  <a:srgbClr val="000000"/>
                </a:solidFill>
                <a:latin typeface="Arial"/>
                <a:ea typeface="Arial"/>
                <a:cs typeface="Arial"/>
                <a:sym typeface="Arial"/>
              </a:rPr>
              <a:t>” on page </a:t>
            </a:r>
            <a:r>
              <a:rPr lang="en" sz="1200" b="1" dirty="0"/>
              <a:t>33</a:t>
            </a:r>
            <a:r>
              <a:rPr lang="en" sz="1200" b="1" i="0" u="none" strike="noStrike" cap="none" dirty="0">
                <a:solidFill>
                  <a:srgbClr val="000000"/>
                </a:solidFill>
                <a:latin typeface="Arial"/>
                <a:ea typeface="Arial"/>
                <a:cs typeface="Arial"/>
                <a:sym typeface="Arial"/>
              </a:rPr>
              <a:t> of the Parent Handbook.</a:t>
            </a:r>
            <a:endParaRPr sz="1200" b="1" i="0" u="none" strike="noStrike" cap="none" dirty="0">
              <a:solidFill>
                <a:srgbClr val="000000"/>
              </a:solidFill>
              <a:latin typeface="Arial"/>
              <a:ea typeface="Arial"/>
              <a:cs typeface="Arial"/>
              <a:sym typeface="Arial"/>
            </a:endParaRPr>
          </a:p>
        </p:txBody>
      </p:sp>
      <p:pic>
        <p:nvPicPr>
          <p:cNvPr id="231" name="Google Shape;231;p28"/>
          <p:cNvPicPr preferRelativeResize="0"/>
          <p:nvPr/>
        </p:nvPicPr>
        <p:blipFill rotWithShape="1">
          <a:blip r:embed="rId8">
            <a:alphaModFix/>
          </a:blip>
          <a:srcRect/>
          <a:stretch/>
        </p:blipFill>
        <p:spPr>
          <a:xfrm>
            <a:off x="1042203" y="4506350"/>
            <a:ext cx="411397" cy="5131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0" end="0"/>
                                            </p:txEl>
                                          </p:spTgt>
                                        </p:tgtEl>
                                        <p:attrNameLst>
                                          <p:attrName>style.visibility</p:attrName>
                                        </p:attrNameLst>
                                      </p:cBhvr>
                                      <p:to>
                                        <p:strVal val="visible"/>
                                      </p:to>
                                    </p:set>
                                    <p:animEffect transition="in" filter="fade">
                                      <p:cBhvr>
                                        <p:cTn id="12" dur="1000"/>
                                        <p:tgtEl>
                                          <p:spTgt spid="2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1" end="1"/>
                                            </p:txEl>
                                          </p:spTgt>
                                        </p:tgtEl>
                                        <p:attrNameLst>
                                          <p:attrName>style.visibility</p:attrName>
                                        </p:attrNameLst>
                                      </p:cBhvr>
                                      <p:to>
                                        <p:strVal val="visible"/>
                                      </p:to>
                                    </p:set>
                                    <p:animEffect transition="in" filter="fade">
                                      <p:cBhvr>
                                        <p:cTn id="17" dur="1000"/>
                                        <p:tgtEl>
                                          <p:spTgt spid="2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2" end="2"/>
                                            </p:txEl>
                                          </p:spTgt>
                                        </p:tgtEl>
                                        <p:attrNameLst>
                                          <p:attrName>style.visibility</p:attrName>
                                        </p:attrNameLst>
                                      </p:cBhvr>
                                      <p:to>
                                        <p:strVal val="visible"/>
                                      </p:to>
                                    </p:set>
                                    <p:animEffect transition="in" filter="fade">
                                      <p:cBhvr>
                                        <p:cTn id="22" dur="1000"/>
                                        <p:tgtEl>
                                          <p:spTgt spid="2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
                                            <p:txEl>
                                              <p:pRg st="3" end="3"/>
                                            </p:txEl>
                                          </p:spTgt>
                                        </p:tgtEl>
                                        <p:attrNameLst>
                                          <p:attrName>style.visibility</p:attrName>
                                        </p:attrNameLst>
                                      </p:cBhvr>
                                      <p:to>
                                        <p:strVal val="visible"/>
                                      </p:to>
                                    </p:set>
                                    <p:animEffect transition="in" filter="fade">
                                      <p:cBhvr>
                                        <p:cTn id="27" dur="1000"/>
                                        <p:tgtEl>
                                          <p:spTgt spid="2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
                                            <p:txEl>
                                              <p:pRg st="4" end="4"/>
                                            </p:txEl>
                                          </p:spTgt>
                                        </p:tgtEl>
                                        <p:attrNameLst>
                                          <p:attrName>style.visibility</p:attrName>
                                        </p:attrNameLst>
                                      </p:cBhvr>
                                      <p:to>
                                        <p:strVal val="visible"/>
                                      </p:to>
                                    </p:set>
                                    <p:animEffect transition="in" filter="fade">
                                      <p:cBhvr>
                                        <p:cTn id="32" dur="1000"/>
                                        <p:tgtEl>
                                          <p:spTgt spid="2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
                                            <p:txEl>
                                              <p:pRg st="5" end="5"/>
                                            </p:txEl>
                                          </p:spTgt>
                                        </p:tgtEl>
                                        <p:attrNameLst>
                                          <p:attrName>style.visibility</p:attrName>
                                        </p:attrNameLst>
                                      </p:cBhvr>
                                      <p:to>
                                        <p:strVal val="visible"/>
                                      </p:to>
                                    </p:set>
                                    <p:animEffect transition="in" filter="fade">
                                      <p:cBhvr>
                                        <p:cTn id="37" dur="1000"/>
                                        <p:tgtEl>
                                          <p:spTgt spid="22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
                                            <p:txEl>
                                              <p:pRg st="6" end="6"/>
                                            </p:txEl>
                                          </p:spTgt>
                                        </p:tgtEl>
                                        <p:attrNameLst>
                                          <p:attrName>style.visibility</p:attrName>
                                        </p:attrNameLst>
                                      </p:cBhvr>
                                      <p:to>
                                        <p:strVal val="visible"/>
                                      </p:to>
                                    </p:set>
                                    <p:animEffect transition="in" filter="fade">
                                      <p:cBhvr>
                                        <p:cTn id="42" dur="1000"/>
                                        <p:tgtEl>
                                          <p:spTgt spid="22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1"/>
                                        </p:tgtEl>
                                        <p:attrNameLst>
                                          <p:attrName>style.visibility</p:attrName>
                                        </p:attrNameLst>
                                      </p:cBhvr>
                                      <p:to>
                                        <p:strVal val="visible"/>
                                      </p:to>
                                    </p:set>
                                    <p:animEffect transition="in" filter="fade">
                                      <p:cBhvr>
                                        <p:cTn id="47" dur="1000"/>
                                        <p:tgtEl>
                                          <p:spTgt spid="2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37" name="Google Shape;23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38" name="Google Shape;238;p29"/>
          <p:cNvPicPr preferRelativeResize="0"/>
          <p:nvPr/>
        </p:nvPicPr>
        <p:blipFill rotWithShape="1">
          <a:blip r:embed="rId3">
            <a:alphaModFix/>
          </a:blip>
          <a:srcRect/>
          <a:stretch/>
        </p:blipFill>
        <p:spPr>
          <a:xfrm>
            <a:off x="1" y="0"/>
            <a:ext cx="9144000" cy="5143500"/>
          </a:xfrm>
          <a:prstGeom prst="rect">
            <a:avLst/>
          </a:prstGeom>
          <a:noFill/>
          <a:ln>
            <a:noFill/>
          </a:ln>
        </p:spPr>
      </p:pic>
      <p:pic>
        <p:nvPicPr>
          <p:cNvPr id="239" name="Google Shape;239;p29"/>
          <p:cNvPicPr preferRelativeResize="0"/>
          <p:nvPr/>
        </p:nvPicPr>
        <p:blipFill rotWithShape="1">
          <a:blip r:embed="rId4">
            <a:alphaModFix/>
          </a:blip>
          <a:srcRect/>
          <a:stretch/>
        </p:blipFill>
        <p:spPr>
          <a:xfrm>
            <a:off x="6752492" y="1929456"/>
            <a:ext cx="2280976" cy="2544344"/>
          </a:xfrm>
          <a:prstGeom prst="rect">
            <a:avLst/>
          </a:prstGeom>
          <a:noFill/>
          <a:ln>
            <a:noFill/>
          </a:ln>
        </p:spPr>
      </p:pic>
      <p:pic>
        <p:nvPicPr>
          <p:cNvPr id="240" name="Google Shape;240;p29"/>
          <p:cNvPicPr preferRelativeResize="0"/>
          <p:nvPr/>
        </p:nvPicPr>
        <p:blipFill rotWithShape="1">
          <a:blip r:embed="rId5">
            <a:alphaModFix/>
          </a:blip>
          <a:srcRect/>
          <a:stretch/>
        </p:blipFill>
        <p:spPr>
          <a:xfrm flipH="1">
            <a:off x="870916" y="1070490"/>
            <a:ext cx="804634" cy="703250"/>
          </a:xfrm>
          <a:prstGeom prst="rect">
            <a:avLst/>
          </a:prstGeom>
          <a:noFill/>
          <a:ln>
            <a:noFill/>
          </a:ln>
        </p:spPr>
      </p:pic>
      <p:pic>
        <p:nvPicPr>
          <p:cNvPr id="241" name="Google Shape;241;p29"/>
          <p:cNvPicPr preferRelativeResize="0"/>
          <p:nvPr/>
        </p:nvPicPr>
        <p:blipFill rotWithShape="1">
          <a:blip r:embed="rId6">
            <a:alphaModFix/>
          </a:blip>
          <a:srcRect/>
          <a:stretch/>
        </p:blipFill>
        <p:spPr>
          <a:xfrm>
            <a:off x="8043989" y="4097380"/>
            <a:ext cx="562385" cy="572700"/>
          </a:xfrm>
          <a:prstGeom prst="rect">
            <a:avLst/>
          </a:prstGeom>
          <a:noFill/>
          <a:ln>
            <a:noFill/>
          </a:ln>
        </p:spPr>
      </p:pic>
      <p:sp>
        <p:nvSpPr>
          <p:cNvPr id="242" name="Google Shape;242;p29"/>
          <p:cNvSpPr txBox="1"/>
          <p:nvPr/>
        </p:nvSpPr>
        <p:spPr>
          <a:xfrm>
            <a:off x="457200" y="3383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959"/>
              <a:buFont typeface="Arial"/>
              <a:buNone/>
            </a:pPr>
            <a:r>
              <a:rPr lang="en" sz="3959" b="1" i="0" u="none" strike="noStrike" cap="none">
                <a:solidFill>
                  <a:srgbClr val="073E87"/>
                </a:solidFill>
                <a:latin typeface="Candara"/>
                <a:ea typeface="Candara"/>
                <a:cs typeface="Candara"/>
                <a:sym typeface="Candara"/>
              </a:rPr>
              <a:t>Emergency Preparedness &amp; Lockdown Procedures</a:t>
            </a:r>
            <a:endParaRPr sz="3959" b="1" i="0" u="none" strike="noStrike" cap="none">
              <a:solidFill>
                <a:srgbClr val="073E87"/>
              </a:solidFill>
              <a:latin typeface="Candara"/>
              <a:ea typeface="Candara"/>
              <a:cs typeface="Candara"/>
              <a:sym typeface="Candara"/>
            </a:endParaRPr>
          </a:p>
        </p:txBody>
      </p:sp>
      <p:sp>
        <p:nvSpPr>
          <p:cNvPr id="243" name="Google Shape;243;p29"/>
          <p:cNvSpPr txBox="1"/>
          <p:nvPr/>
        </p:nvSpPr>
        <p:spPr>
          <a:xfrm>
            <a:off x="311700" y="1798655"/>
            <a:ext cx="6513600" cy="3489212"/>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dk1"/>
              </a:buClr>
              <a:buSzPts val="2220"/>
              <a:buFont typeface="Noto Sans Symbols"/>
              <a:buChar char="❖"/>
            </a:pPr>
            <a:r>
              <a:rPr lang="en" sz="1800" b="1" i="0" u="none" strike="noStrike" cap="none" dirty="0">
                <a:solidFill>
                  <a:schemeClr val="dk1"/>
                </a:solidFill>
                <a:latin typeface="Candara"/>
                <a:ea typeface="Candara"/>
                <a:cs typeface="Candara"/>
                <a:sym typeface="Candara"/>
              </a:rPr>
              <a:t>Fire Drills are scheduled monthly.</a:t>
            </a:r>
            <a:endParaRPr dirty="0">
              <a:solidFill>
                <a:schemeClr val="dk1"/>
              </a:solidFill>
            </a:endParaRPr>
          </a:p>
          <a:p>
            <a:pPr marL="274320" marR="0" lvl="0" indent="-274320" algn="l" rtl="0">
              <a:lnSpc>
                <a:spcPct val="90000"/>
              </a:lnSpc>
              <a:spcBef>
                <a:spcPts val="0"/>
              </a:spcBef>
              <a:spcAft>
                <a:spcPts val="0"/>
              </a:spcAft>
              <a:buClr>
                <a:schemeClr val="dk1"/>
              </a:buClr>
              <a:buSzPts val="2220"/>
              <a:buFont typeface="Noto Sans Symbols"/>
              <a:buChar char="❖"/>
            </a:pPr>
            <a:r>
              <a:rPr lang="en" sz="1800" b="1" i="0" u="none" strike="noStrike" cap="none" dirty="0">
                <a:solidFill>
                  <a:schemeClr val="dk1"/>
                </a:solidFill>
                <a:latin typeface="Candara"/>
                <a:ea typeface="Candara"/>
                <a:cs typeface="Candara"/>
                <a:sym typeface="Candara"/>
              </a:rPr>
              <a:t>Lockdown Procedures are scheduled bimonthly. Children and staff are trained on what to do during a lockdown emergency.</a:t>
            </a:r>
            <a:endParaRPr sz="1800" b="1" i="0" u="none" strike="noStrike" cap="none" dirty="0">
              <a:solidFill>
                <a:schemeClr val="dk1"/>
              </a:solidFill>
              <a:latin typeface="Candara"/>
              <a:ea typeface="Candara"/>
              <a:cs typeface="Candara"/>
              <a:sym typeface="Candara"/>
            </a:endParaRPr>
          </a:p>
          <a:p>
            <a:pPr marL="274320" marR="0" lvl="0" indent="-274320" algn="l" rtl="0">
              <a:lnSpc>
                <a:spcPct val="90000"/>
              </a:lnSpc>
              <a:spcBef>
                <a:spcPts val="444"/>
              </a:spcBef>
              <a:spcAft>
                <a:spcPts val="0"/>
              </a:spcAft>
              <a:buClr>
                <a:schemeClr val="dk1"/>
              </a:buClr>
              <a:buSzPts val="2220"/>
              <a:buFont typeface="Noto Sans Symbols"/>
              <a:buChar char="❖"/>
            </a:pPr>
            <a:r>
              <a:rPr lang="en" sz="1800" b="1" i="0" u="none" strike="noStrike" cap="none" dirty="0">
                <a:solidFill>
                  <a:schemeClr val="dk1"/>
                </a:solidFill>
                <a:latin typeface="Candara"/>
                <a:ea typeface="Candara"/>
                <a:cs typeface="Candara"/>
                <a:sym typeface="Candara"/>
              </a:rPr>
              <a:t>During a Lockdown Drill or other Emergency, school doors remain closed until cleared by a Director and Police and/or Fire Departments.</a:t>
            </a:r>
            <a:endParaRPr sz="1800" b="1" i="0" u="none" strike="noStrike" cap="none" dirty="0">
              <a:solidFill>
                <a:schemeClr val="dk1"/>
              </a:solidFill>
              <a:latin typeface="Candara"/>
              <a:ea typeface="Candara"/>
              <a:cs typeface="Candara"/>
              <a:sym typeface="Candara"/>
            </a:endParaRPr>
          </a:p>
          <a:p>
            <a:pPr marL="274320" marR="0" lvl="0" indent="-274320" algn="l" rtl="0">
              <a:lnSpc>
                <a:spcPct val="90000"/>
              </a:lnSpc>
              <a:spcBef>
                <a:spcPts val="444"/>
              </a:spcBef>
              <a:spcAft>
                <a:spcPts val="0"/>
              </a:spcAft>
              <a:buClr>
                <a:schemeClr val="dk1"/>
              </a:buClr>
              <a:buSzPts val="2220"/>
              <a:buFont typeface="Noto Sans Symbols"/>
              <a:buChar char="❖"/>
            </a:pPr>
            <a:r>
              <a:rPr lang="en" sz="1800" b="1" i="0" u="none" strike="noStrike" cap="none" dirty="0">
                <a:solidFill>
                  <a:schemeClr val="dk1"/>
                </a:solidFill>
                <a:latin typeface="Candara"/>
                <a:ea typeface="Candara"/>
                <a:cs typeface="Candara"/>
                <a:sym typeface="Candara"/>
              </a:rPr>
              <a:t>Evacuation Drills are scheduled according to licensing regulations. During Evacuation Drills, students and staff are directed to School #8 (Third Street site) &amp; School #10 (Highland Avenue site).</a:t>
            </a:r>
            <a:endParaRPr sz="1800" b="1" i="0" u="none" strike="noStrike" cap="none" dirty="0">
              <a:solidFill>
                <a:schemeClr val="dk1"/>
              </a:solidFill>
              <a:latin typeface="Candara"/>
              <a:ea typeface="Candara"/>
              <a:cs typeface="Candara"/>
              <a:sym typeface="Candara"/>
            </a:endParaRPr>
          </a:p>
        </p:txBody>
      </p:sp>
      <p:sp>
        <p:nvSpPr>
          <p:cNvPr id="244" name="Google Shape;244;p29"/>
          <p:cNvSpPr txBox="1"/>
          <p:nvPr/>
        </p:nvSpPr>
        <p:spPr>
          <a:xfrm>
            <a:off x="550543" y="4734359"/>
            <a:ext cx="7985464" cy="3761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Please call the school or email info@passaicheadstart.org for more information.</a:t>
            </a:r>
            <a:endParaRPr sz="1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0" end="0"/>
                                            </p:txEl>
                                          </p:spTgt>
                                        </p:tgtEl>
                                        <p:attrNameLst>
                                          <p:attrName>style.visibility</p:attrName>
                                        </p:attrNameLst>
                                      </p:cBhvr>
                                      <p:to>
                                        <p:strVal val="visible"/>
                                      </p:to>
                                    </p:set>
                                    <p:animEffect transition="in" filter="fade">
                                      <p:cBhvr>
                                        <p:cTn id="12" dur="1000"/>
                                        <p:tgtEl>
                                          <p:spTgt spid="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1" end="1"/>
                                            </p:txEl>
                                          </p:spTgt>
                                        </p:tgtEl>
                                        <p:attrNameLst>
                                          <p:attrName>style.visibility</p:attrName>
                                        </p:attrNameLst>
                                      </p:cBhvr>
                                      <p:to>
                                        <p:strVal val="visible"/>
                                      </p:to>
                                    </p:set>
                                    <p:animEffect transition="in" filter="fade">
                                      <p:cBhvr>
                                        <p:cTn id="17" dur="1000"/>
                                        <p:tgtEl>
                                          <p:spTgt spid="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2" end="2"/>
                                            </p:txEl>
                                          </p:spTgt>
                                        </p:tgtEl>
                                        <p:attrNameLst>
                                          <p:attrName>style.visibility</p:attrName>
                                        </p:attrNameLst>
                                      </p:cBhvr>
                                      <p:to>
                                        <p:strVal val="visible"/>
                                      </p:to>
                                    </p:set>
                                    <p:animEffect transition="in" filter="fade">
                                      <p:cBhvr>
                                        <p:cTn id="22" dur="1000"/>
                                        <p:tgtEl>
                                          <p:spTgt spid="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xEl>
                                              <p:pRg st="3" end="3"/>
                                            </p:txEl>
                                          </p:spTgt>
                                        </p:tgtEl>
                                        <p:attrNameLst>
                                          <p:attrName>style.visibility</p:attrName>
                                        </p:attrNameLst>
                                      </p:cBhvr>
                                      <p:to>
                                        <p:strVal val="visible"/>
                                      </p:to>
                                    </p:set>
                                    <p:animEffect transition="in" filter="fade">
                                      <p:cBhvr>
                                        <p:cTn id="27" dur="1000"/>
                                        <p:tgtEl>
                                          <p:spTgt spid="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50" name="Google Shape;250;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51" name="Google Shape;251;p30"/>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252" name="Google Shape;252;p30"/>
          <p:cNvSpPr txBox="1"/>
          <p:nvPr/>
        </p:nvSpPr>
        <p:spPr>
          <a:xfrm>
            <a:off x="457200" y="211300"/>
            <a:ext cx="8229600" cy="10256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Health</a:t>
            </a:r>
            <a:endParaRPr sz="4400" b="1" i="0" u="none" strike="noStrike" cap="none">
              <a:solidFill>
                <a:srgbClr val="073E87"/>
              </a:solidFill>
              <a:latin typeface="Candara"/>
              <a:ea typeface="Candara"/>
              <a:cs typeface="Candara"/>
              <a:sym typeface="Candara"/>
            </a:endParaRPr>
          </a:p>
        </p:txBody>
      </p:sp>
      <p:sp>
        <p:nvSpPr>
          <p:cNvPr id="253" name="Google Shape;253;p30"/>
          <p:cNvSpPr txBox="1"/>
          <p:nvPr/>
        </p:nvSpPr>
        <p:spPr>
          <a:xfrm>
            <a:off x="1568625" y="1152474"/>
            <a:ext cx="5949300" cy="3416401"/>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ndara"/>
              <a:buChar char="❖"/>
            </a:pPr>
            <a:r>
              <a:rPr lang="en" sz="1600" b="1" i="0" u="none" strike="noStrike" cap="none">
                <a:solidFill>
                  <a:schemeClr val="dk1"/>
                </a:solidFill>
                <a:latin typeface="Candara"/>
                <a:ea typeface="Candara"/>
                <a:cs typeface="Candara"/>
                <a:sym typeface="Candara"/>
              </a:rPr>
              <a:t>If your child is sick, please keep him/her home.</a:t>
            </a:r>
            <a:endParaRPr sz="16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600" b="1" i="0" u="none" strike="noStrike" cap="none">
                <a:solidFill>
                  <a:schemeClr val="dk1"/>
                </a:solidFill>
                <a:latin typeface="Candara"/>
                <a:ea typeface="Candara"/>
                <a:cs typeface="Candara"/>
                <a:sym typeface="Candara"/>
              </a:rPr>
              <a:t>Teachers are required to complete Daily Health Checks.  This will be done inside the classroom and teachers may call you to inquire about any injuries or illnesses they notice.  Please be available to answer questions.</a:t>
            </a:r>
            <a:endParaRPr sz="16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600" b="1" i="0" u="none" strike="noStrike" cap="none">
                <a:solidFill>
                  <a:schemeClr val="dk1"/>
                </a:solidFill>
                <a:latin typeface="Candara"/>
                <a:ea typeface="Candara"/>
                <a:cs typeface="Candara"/>
                <a:sym typeface="Candara"/>
              </a:rPr>
              <a:t>Children will be sent home if they have a fever of 100.4 degrees or higher.  They must stay home for 24 hours. They may return after 24 hours with no fever and without fever reducing medication.</a:t>
            </a:r>
            <a:endParaRPr sz="16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600" b="1" i="0" u="none" strike="noStrike" cap="none">
                <a:solidFill>
                  <a:schemeClr val="dk1"/>
                </a:solidFill>
                <a:latin typeface="Candara"/>
                <a:ea typeface="Candara"/>
                <a:cs typeface="Candara"/>
                <a:sym typeface="Candara"/>
              </a:rPr>
              <a:t>If children require medication at school, you must bring a note from your doctor. Contact your Family Worker for the proper forms.</a:t>
            </a: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ndara"/>
              <a:ea typeface="Candara"/>
              <a:cs typeface="Candara"/>
              <a:sym typeface="Candara"/>
            </a:endParaRPr>
          </a:p>
        </p:txBody>
      </p:sp>
      <p:pic>
        <p:nvPicPr>
          <p:cNvPr id="254" name="Google Shape;254;p30"/>
          <p:cNvPicPr preferRelativeResize="0"/>
          <p:nvPr/>
        </p:nvPicPr>
        <p:blipFill rotWithShape="1">
          <a:blip r:embed="rId4">
            <a:alphaModFix/>
          </a:blip>
          <a:srcRect/>
          <a:stretch/>
        </p:blipFill>
        <p:spPr>
          <a:xfrm>
            <a:off x="7156751" y="3022901"/>
            <a:ext cx="1739599" cy="1739599"/>
          </a:xfrm>
          <a:prstGeom prst="rect">
            <a:avLst/>
          </a:prstGeom>
          <a:noFill/>
          <a:ln>
            <a:noFill/>
          </a:ln>
        </p:spPr>
      </p:pic>
      <p:sp>
        <p:nvSpPr>
          <p:cNvPr id="255" name="Google Shape;255;p30"/>
          <p:cNvSpPr txBox="1"/>
          <p:nvPr/>
        </p:nvSpPr>
        <p:spPr>
          <a:xfrm>
            <a:off x="6828100" y="211300"/>
            <a:ext cx="2124525" cy="10256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Please see “</a:t>
            </a:r>
            <a:r>
              <a:rPr lang="en" sz="1400" b="0" i="1" u="none" strike="noStrike" cap="none" dirty="0">
                <a:solidFill>
                  <a:srgbClr val="000000"/>
                </a:solidFill>
                <a:latin typeface="Arial"/>
                <a:ea typeface="Arial"/>
                <a:cs typeface="Arial"/>
                <a:sym typeface="Arial"/>
              </a:rPr>
              <a:t>Health Responsibilities of Parents”</a:t>
            </a:r>
            <a:r>
              <a:rPr lang="en" sz="1400" b="0" i="0" u="none" strike="noStrike" cap="none" dirty="0">
                <a:solidFill>
                  <a:srgbClr val="000000"/>
                </a:solidFill>
                <a:latin typeface="Arial"/>
                <a:ea typeface="Arial"/>
                <a:cs typeface="Arial"/>
                <a:sym typeface="Arial"/>
              </a:rPr>
              <a:t> on page 11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of the Parent Handbook.</a:t>
            </a:r>
            <a:endParaRPr sz="1400" b="0" i="0" u="none" strike="noStrike" cap="none" dirty="0">
              <a:solidFill>
                <a:srgbClr val="000000"/>
              </a:solidFill>
              <a:latin typeface="Arial"/>
              <a:ea typeface="Arial"/>
              <a:cs typeface="Arial"/>
              <a:sym typeface="Arial"/>
            </a:endParaRPr>
          </a:p>
        </p:txBody>
      </p:sp>
      <p:pic>
        <p:nvPicPr>
          <p:cNvPr id="256" name="Google Shape;256;p30"/>
          <p:cNvPicPr preferRelativeResize="0"/>
          <p:nvPr/>
        </p:nvPicPr>
        <p:blipFill rotWithShape="1">
          <a:blip r:embed="rId5">
            <a:alphaModFix/>
          </a:blip>
          <a:srcRect/>
          <a:stretch/>
        </p:blipFill>
        <p:spPr>
          <a:xfrm>
            <a:off x="6229599" y="271250"/>
            <a:ext cx="598501" cy="746476"/>
          </a:xfrm>
          <a:prstGeom prst="rect">
            <a:avLst/>
          </a:prstGeom>
          <a:noFill/>
          <a:ln>
            <a:noFill/>
          </a:ln>
        </p:spPr>
      </p:pic>
      <p:sp>
        <p:nvSpPr>
          <p:cNvPr id="257" name="Google Shape;257;p30"/>
          <p:cNvSpPr txBox="1"/>
          <p:nvPr/>
        </p:nvSpPr>
        <p:spPr>
          <a:xfrm>
            <a:off x="550543" y="4583433"/>
            <a:ext cx="7985464" cy="3761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Please call your Family Worker or email info@passaicheadstart.org for more information.</a:t>
            </a:r>
            <a:endParaRPr sz="1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0" end="0"/>
                                            </p:txEl>
                                          </p:spTgt>
                                        </p:tgtEl>
                                        <p:attrNameLst>
                                          <p:attrName>style.visibility</p:attrName>
                                        </p:attrNameLst>
                                      </p:cBhvr>
                                      <p:to>
                                        <p:strVal val="visible"/>
                                      </p:to>
                                    </p:set>
                                    <p:animEffect transition="in" filter="fade">
                                      <p:cBhvr>
                                        <p:cTn id="12" dur="1000"/>
                                        <p:tgtEl>
                                          <p:spTgt spid="2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1" end="1"/>
                                            </p:txEl>
                                          </p:spTgt>
                                        </p:tgtEl>
                                        <p:attrNameLst>
                                          <p:attrName>style.visibility</p:attrName>
                                        </p:attrNameLst>
                                      </p:cBhvr>
                                      <p:to>
                                        <p:strVal val="visible"/>
                                      </p:to>
                                    </p:set>
                                    <p:animEffect transition="in" filter="fade">
                                      <p:cBhvr>
                                        <p:cTn id="17" dur="1000"/>
                                        <p:tgtEl>
                                          <p:spTgt spid="25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2" end="2"/>
                                            </p:txEl>
                                          </p:spTgt>
                                        </p:tgtEl>
                                        <p:attrNameLst>
                                          <p:attrName>style.visibility</p:attrName>
                                        </p:attrNameLst>
                                      </p:cBhvr>
                                      <p:to>
                                        <p:strVal val="visible"/>
                                      </p:to>
                                    </p:set>
                                    <p:animEffect transition="in" filter="fade">
                                      <p:cBhvr>
                                        <p:cTn id="22" dur="1000"/>
                                        <p:tgtEl>
                                          <p:spTgt spid="25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3" end="3"/>
                                            </p:txEl>
                                          </p:spTgt>
                                        </p:tgtEl>
                                        <p:attrNameLst>
                                          <p:attrName>style.visibility</p:attrName>
                                        </p:attrNameLst>
                                      </p:cBhvr>
                                      <p:to>
                                        <p:strVal val="visible"/>
                                      </p:to>
                                    </p:set>
                                    <p:animEffect transition="in" filter="fade">
                                      <p:cBhvr>
                                        <p:cTn id="27" dur="1000"/>
                                        <p:tgtEl>
                                          <p:spTgt spid="25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3">
                                            <p:txEl>
                                              <p:pRg st="4" end="4"/>
                                            </p:txEl>
                                          </p:spTgt>
                                        </p:tgtEl>
                                        <p:attrNameLst>
                                          <p:attrName>style.visibility</p:attrName>
                                        </p:attrNameLst>
                                      </p:cBhvr>
                                      <p:to>
                                        <p:strVal val="visible"/>
                                      </p:to>
                                    </p:set>
                                    <p:animEffect transition="in" filter="fade">
                                      <p:cBhvr>
                                        <p:cTn id="32" dur="1000"/>
                                        <p:tgtEl>
                                          <p:spTgt spid="25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3">
                                            <p:txEl>
                                              <p:pRg st="5" end="5"/>
                                            </p:txEl>
                                          </p:spTgt>
                                        </p:tgtEl>
                                        <p:attrNameLst>
                                          <p:attrName>style.visibility</p:attrName>
                                        </p:attrNameLst>
                                      </p:cBhvr>
                                      <p:to>
                                        <p:strVal val="visible"/>
                                      </p:to>
                                    </p:set>
                                    <p:animEffect transition="in" filter="fade">
                                      <p:cBhvr>
                                        <p:cTn id="37" dur="1000"/>
                                        <p:tgtEl>
                                          <p:spTgt spid="25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7"/>
                                        </p:tgtEl>
                                        <p:attrNameLst>
                                          <p:attrName>style.visibility</p:attrName>
                                        </p:attrNameLst>
                                      </p:cBhvr>
                                      <p:to>
                                        <p:strVal val="visible"/>
                                      </p:to>
                                    </p:set>
                                    <p:animEffect transition="in" filter="fade">
                                      <p:cBhvr>
                                        <p:cTn id="42" dur="1000"/>
                                        <p:tgtEl>
                                          <p:spTgt spid="2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6"/>
                                        </p:tgtEl>
                                        <p:attrNameLst>
                                          <p:attrName>style.visibility</p:attrName>
                                        </p:attrNameLst>
                                      </p:cBhvr>
                                      <p:to>
                                        <p:strVal val="visible"/>
                                      </p:to>
                                    </p:set>
                                    <p:animEffect transition="in" filter="fade">
                                      <p:cBhvr>
                                        <p:cTn id="47" dur="1000"/>
                                        <p:tgtEl>
                                          <p:spTgt spid="2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5"/>
                                        </p:tgtEl>
                                        <p:attrNameLst>
                                          <p:attrName>style.visibility</p:attrName>
                                        </p:attrNameLst>
                                      </p:cBhvr>
                                      <p:to>
                                        <p:strVal val="visible"/>
                                      </p:to>
                                    </p:set>
                                    <p:animEffect transition="in" filter="fade">
                                      <p:cBhvr>
                                        <p:cTn id="52"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63" name="Google Shape;263;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64" name="Google Shape;264;p31"/>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265" name="Google Shape;265;p31"/>
          <p:cNvSpPr txBox="1"/>
          <p:nvPr/>
        </p:nvSpPr>
        <p:spPr>
          <a:xfrm>
            <a:off x="457200" y="221064"/>
            <a:ext cx="8229600" cy="93141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Health</a:t>
            </a:r>
            <a:endParaRPr sz="4400" b="1" i="0" u="none" strike="noStrike" cap="none">
              <a:solidFill>
                <a:srgbClr val="073E87"/>
              </a:solidFill>
              <a:latin typeface="Candara"/>
              <a:ea typeface="Candara"/>
              <a:cs typeface="Candara"/>
              <a:sym typeface="Candara"/>
            </a:endParaRPr>
          </a:p>
        </p:txBody>
      </p:sp>
      <p:sp>
        <p:nvSpPr>
          <p:cNvPr id="266" name="Google Shape;266;p31"/>
          <p:cNvSpPr txBox="1"/>
          <p:nvPr/>
        </p:nvSpPr>
        <p:spPr>
          <a:xfrm>
            <a:off x="1515300" y="1287225"/>
            <a:ext cx="7317000" cy="323405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ndara"/>
              <a:buChar char="❖"/>
            </a:pPr>
            <a:r>
              <a:rPr lang="en" sz="1600" b="1" i="0" u="none" strike="noStrike" cap="none" dirty="0">
                <a:solidFill>
                  <a:schemeClr val="dk1"/>
                </a:solidFill>
                <a:latin typeface="Candara"/>
                <a:ea typeface="Candara"/>
                <a:cs typeface="Candara"/>
                <a:sym typeface="Candara"/>
              </a:rPr>
              <a:t>Immunizations must be current and up-to date</a:t>
            </a:r>
            <a:endParaRPr sz="1600" b="1" i="0" u="none" strike="noStrike" cap="none" dirty="0">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600" b="1" i="0" u="none" strike="noStrike" cap="none" dirty="0">
                <a:solidFill>
                  <a:schemeClr val="dk1"/>
                </a:solidFill>
                <a:latin typeface="Candara"/>
                <a:ea typeface="Candara"/>
                <a:cs typeface="Candara"/>
                <a:sym typeface="Candara"/>
              </a:rPr>
              <a:t>Flu Vaccine is mandatory for preschool children. If your child is not vaccinated before December 23, he/she will not be allowed to return to school and consecutive absences may risk child’s placement in the program. Please check with your pediatrician in September to make an appointment early. Monthly reminders are sent to parents.</a:t>
            </a:r>
            <a:endParaRPr sz="1600" b="1" i="0" u="none" strike="noStrike" cap="none" dirty="0">
              <a:solidFill>
                <a:schemeClr val="dk1"/>
              </a:solidFill>
              <a:latin typeface="Candara"/>
              <a:ea typeface="Candara"/>
              <a:cs typeface="Candara"/>
              <a:sym typeface="Candara"/>
            </a:endParaRPr>
          </a:p>
          <a:p>
            <a:pPr marL="457200" marR="0" lvl="0" indent="-342900" algn="l" rtl="0">
              <a:lnSpc>
                <a:spcPct val="90000"/>
              </a:lnSpc>
              <a:spcBef>
                <a:spcPts val="408"/>
              </a:spcBef>
              <a:spcAft>
                <a:spcPts val="0"/>
              </a:spcAft>
              <a:buClr>
                <a:schemeClr val="dk1"/>
              </a:buClr>
              <a:buSzPts val="1800"/>
              <a:buFont typeface="Noto Sans Symbols"/>
              <a:buChar char="❖"/>
            </a:pPr>
            <a:r>
              <a:rPr lang="en" sz="1600" b="1" i="0" u="none" strike="noStrike" cap="none" dirty="0">
                <a:solidFill>
                  <a:schemeClr val="dk1"/>
                </a:solidFill>
                <a:latin typeface="Candara"/>
                <a:ea typeface="Candara"/>
                <a:cs typeface="Candara"/>
                <a:sym typeface="Candara"/>
              </a:rPr>
              <a:t>Physicals are required upon enrollment and annually and must include     Lead Testing, Vision, Hearing, and Hemoglobin results (Due now – NO EXCEPTIONS!!)</a:t>
            </a:r>
            <a:endParaRPr sz="1600" b="1" i="0" u="none" strike="noStrike" cap="none" dirty="0">
              <a:solidFill>
                <a:schemeClr val="dk1"/>
              </a:solidFill>
              <a:latin typeface="Candara"/>
              <a:ea typeface="Candara"/>
              <a:cs typeface="Candara"/>
              <a:sym typeface="Candara"/>
            </a:endParaRPr>
          </a:p>
          <a:p>
            <a:pPr marL="457200" marR="0" lvl="0" indent="-342900" algn="l" rtl="0">
              <a:lnSpc>
                <a:spcPct val="90000"/>
              </a:lnSpc>
              <a:spcBef>
                <a:spcPts val="408"/>
              </a:spcBef>
              <a:spcAft>
                <a:spcPts val="0"/>
              </a:spcAft>
              <a:buClr>
                <a:schemeClr val="dk1"/>
              </a:buClr>
              <a:buSzPts val="1800"/>
              <a:buFont typeface="Noto Sans Symbols"/>
              <a:buChar char="❖"/>
            </a:pPr>
            <a:r>
              <a:rPr lang="en" sz="1600" b="1" i="0" u="none" strike="noStrike" cap="none" dirty="0">
                <a:solidFill>
                  <a:schemeClr val="dk1"/>
                </a:solidFill>
                <a:latin typeface="Candara"/>
                <a:ea typeface="Candara"/>
                <a:cs typeface="Candara"/>
                <a:sym typeface="Candara"/>
              </a:rPr>
              <a:t>Dental Visits are required every six months – no exceptions. Failure to comply with requirements can be considered NEGLECT, because dental problems can cause serious and severe infections.</a:t>
            </a:r>
            <a:endParaRPr sz="1600" b="1" i="0" u="none" strike="noStrike" cap="none" dirty="0">
              <a:solidFill>
                <a:schemeClr val="dk1"/>
              </a:solidFill>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FFFFFF"/>
              </a:solidFill>
              <a:latin typeface="Candara"/>
              <a:ea typeface="Candara"/>
              <a:cs typeface="Candara"/>
              <a:sym typeface="Candara"/>
            </a:endParaRPr>
          </a:p>
        </p:txBody>
      </p:sp>
      <p:pic>
        <p:nvPicPr>
          <p:cNvPr id="267" name="Google Shape;267;p31"/>
          <p:cNvPicPr preferRelativeResize="0"/>
          <p:nvPr/>
        </p:nvPicPr>
        <p:blipFill rotWithShape="1">
          <a:blip r:embed="rId4">
            <a:alphaModFix/>
          </a:blip>
          <a:srcRect/>
          <a:stretch/>
        </p:blipFill>
        <p:spPr>
          <a:xfrm flipH="1">
            <a:off x="304126" y="1984025"/>
            <a:ext cx="1268824" cy="2931901"/>
          </a:xfrm>
          <a:prstGeom prst="rect">
            <a:avLst/>
          </a:prstGeom>
          <a:noFill/>
          <a:ln>
            <a:noFill/>
          </a:ln>
        </p:spPr>
      </p:pic>
      <p:sp>
        <p:nvSpPr>
          <p:cNvPr id="268" name="Google Shape;268;p31"/>
          <p:cNvSpPr txBox="1"/>
          <p:nvPr/>
        </p:nvSpPr>
        <p:spPr>
          <a:xfrm>
            <a:off x="550543" y="4583433"/>
            <a:ext cx="7985464" cy="3761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Please call your Family Worker or email info@passaicheadstart.org for more information.</a:t>
            </a:r>
            <a:endParaRPr sz="1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0" end="0"/>
                                            </p:txEl>
                                          </p:spTgt>
                                        </p:tgtEl>
                                        <p:attrNameLst>
                                          <p:attrName>style.visibility</p:attrName>
                                        </p:attrNameLst>
                                      </p:cBhvr>
                                      <p:to>
                                        <p:strVal val="visible"/>
                                      </p:to>
                                    </p:set>
                                    <p:animEffect transition="in" filter="fade">
                                      <p:cBhvr>
                                        <p:cTn id="12" dur="1000"/>
                                        <p:tgtEl>
                                          <p:spTgt spid="2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xEl>
                                              <p:pRg st="1" end="1"/>
                                            </p:txEl>
                                          </p:spTgt>
                                        </p:tgtEl>
                                        <p:attrNameLst>
                                          <p:attrName>style.visibility</p:attrName>
                                        </p:attrNameLst>
                                      </p:cBhvr>
                                      <p:to>
                                        <p:strVal val="visible"/>
                                      </p:to>
                                    </p:set>
                                    <p:animEffect transition="in" filter="fade">
                                      <p:cBhvr>
                                        <p:cTn id="17" dur="1000"/>
                                        <p:tgtEl>
                                          <p:spTgt spid="2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
                                            <p:txEl>
                                              <p:pRg st="2" end="2"/>
                                            </p:txEl>
                                          </p:spTgt>
                                        </p:tgtEl>
                                        <p:attrNameLst>
                                          <p:attrName>style.visibility</p:attrName>
                                        </p:attrNameLst>
                                      </p:cBhvr>
                                      <p:to>
                                        <p:strVal val="visible"/>
                                      </p:to>
                                    </p:set>
                                    <p:animEffect transition="in" filter="fade">
                                      <p:cBhvr>
                                        <p:cTn id="22" dur="1000"/>
                                        <p:tgtEl>
                                          <p:spTgt spid="2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
                                            <p:txEl>
                                              <p:pRg st="3" end="3"/>
                                            </p:txEl>
                                          </p:spTgt>
                                        </p:tgtEl>
                                        <p:attrNameLst>
                                          <p:attrName>style.visibility</p:attrName>
                                        </p:attrNameLst>
                                      </p:cBhvr>
                                      <p:to>
                                        <p:strVal val="visible"/>
                                      </p:to>
                                    </p:set>
                                    <p:animEffect transition="in" filter="fade">
                                      <p:cBhvr>
                                        <p:cTn id="27" dur="1000"/>
                                        <p:tgtEl>
                                          <p:spTgt spid="26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8"/>
                                        </p:tgtEl>
                                        <p:attrNameLst>
                                          <p:attrName>style.visibility</p:attrName>
                                        </p:attrNameLst>
                                      </p:cBhvr>
                                      <p:to>
                                        <p:strVal val="visible"/>
                                      </p:to>
                                    </p:set>
                                    <p:animEffect transition="in" filter="fade">
                                      <p:cBhvr>
                                        <p:cTn id="32"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63" name="Google Shape;63;p14"/>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64" name="Google Shape;64;p14"/>
          <p:cNvSpPr txBox="1"/>
          <p:nvPr/>
        </p:nvSpPr>
        <p:spPr>
          <a:xfrm>
            <a:off x="457200" y="1859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 sz="4000" b="1" i="0" u="none" strike="noStrike" cap="none">
                <a:solidFill>
                  <a:srgbClr val="073E87"/>
                </a:solidFill>
                <a:latin typeface="Candara"/>
                <a:ea typeface="Candara"/>
                <a:cs typeface="Candara"/>
                <a:sym typeface="Candara"/>
              </a:rPr>
              <a:t>Greetings to Families and Children</a:t>
            </a:r>
            <a:r>
              <a:rPr lang="en" sz="4000" b="0" i="0" u="none" strike="noStrike" cap="none">
                <a:solidFill>
                  <a:srgbClr val="073E87"/>
                </a:solidFill>
                <a:latin typeface="Candara"/>
                <a:ea typeface="Candara"/>
                <a:cs typeface="Candara"/>
                <a:sym typeface="Candara"/>
              </a:rPr>
              <a:t>!</a:t>
            </a:r>
            <a:endParaRPr sz="4000" b="0" i="0" u="none" strike="noStrike" cap="none">
              <a:solidFill>
                <a:srgbClr val="073E87"/>
              </a:solidFill>
              <a:latin typeface="Candara"/>
              <a:ea typeface="Candara"/>
              <a:cs typeface="Candara"/>
              <a:sym typeface="Candara"/>
            </a:endParaRPr>
          </a:p>
        </p:txBody>
      </p:sp>
      <p:sp>
        <p:nvSpPr>
          <p:cNvPr id="65" name="Google Shape;65;p14"/>
          <p:cNvSpPr txBox="1"/>
          <p:nvPr/>
        </p:nvSpPr>
        <p:spPr>
          <a:xfrm>
            <a:off x="872067" y="2523067"/>
            <a:ext cx="7408200" cy="345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chemeClr val="dk1"/>
                </a:solidFill>
                <a:latin typeface="Candara"/>
                <a:ea typeface="Candara"/>
                <a:cs typeface="Candara"/>
                <a:sym typeface="Candara"/>
              </a:rPr>
              <a:t>Dr. Lillian Ramos</a:t>
            </a:r>
            <a:endParaRPr sz="2400" b="1" i="0" u="none" strike="noStrike" cap="none">
              <a:solidFill>
                <a:schemeClr val="dk1"/>
              </a:solidFill>
              <a:latin typeface="Candara"/>
              <a:ea typeface="Candara"/>
              <a:cs typeface="Candara"/>
              <a:sym typeface="Candara"/>
            </a:endParaRPr>
          </a:p>
          <a:p>
            <a:pPr marL="0" marR="0" lvl="0" indent="0" algn="ctr" rtl="0">
              <a:lnSpc>
                <a:spcPct val="100000"/>
              </a:lnSpc>
              <a:spcBef>
                <a:spcPts val="560"/>
              </a:spcBef>
              <a:spcAft>
                <a:spcPts val="0"/>
              </a:spcAft>
              <a:buClr>
                <a:srgbClr val="000000"/>
              </a:buClr>
              <a:buSzPts val="2000"/>
              <a:buFont typeface="Arial"/>
              <a:buNone/>
            </a:pPr>
            <a:r>
              <a:rPr lang="en" sz="2000" b="0" i="1" u="none" strike="noStrike" cap="none">
                <a:solidFill>
                  <a:schemeClr val="dk1"/>
                </a:solidFill>
                <a:latin typeface="Candara"/>
                <a:ea typeface="Candara"/>
                <a:cs typeface="Candara"/>
                <a:sym typeface="Candara"/>
              </a:rPr>
              <a:t>Executive Director</a:t>
            </a:r>
            <a:endParaRPr sz="2000" b="0" i="0" u="none" strike="noStrike" cap="none">
              <a:solidFill>
                <a:schemeClr val="dk1"/>
              </a:solidFill>
              <a:latin typeface="Candara"/>
              <a:ea typeface="Candara"/>
              <a:cs typeface="Candara"/>
              <a:sym typeface="Candara"/>
            </a:endParaRPr>
          </a:p>
          <a:p>
            <a:pPr marL="0" marR="0" lvl="0" indent="0" algn="ctr" rtl="0">
              <a:lnSpc>
                <a:spcPct val="100000"/>
              </a:lnSpc>
              <a:spcBef>
                <a:spcPts val="560"/>
              </a:spcBef>
              <a:spcAft>
                <a:spcPts val="0"/>
              </a:spcAft>
              <a:buClr>
                <a:srgbClr val="000000"/>
              </a:buClr>
              <a:buSzPts val="1200"/>
              <a:buFont typeface="Arial"/>
              <a:buNone/>
            </a:pPr>
            <a:endParaRPr sz="1200" b="0" i="1" u="none" strike="noStrike" cap="none">
              <a:solidFill>
                <a:srgbClr val="FFFFFF"/>
              </a:solidFill>
              <a:latin typeface="Candara"/>
              <a:ea typeface="Candara"/>
              <a:cs typeface="Candara"/>
              <a:sym typeface="Candara"/>
            </a:endParaRPr>
          </a:p>
          <a:p>
            <a:pPr marL="0" marR="0" lvl="0" indent="0" algn="ctr" rtl="0">
              <a:lnSpc>
                <a:spcPct val="100000"/>
              </a:lnSpc>
              <a:spcBef>
                <a:spcPts val="560"/>
              </a:spcBef>
              <a:spcAft>
                <a:spcPts val="0"/>
              </a:spcAft>
              <a:buClr>
                <a:srgbClr val="000000"/>
              </a:buClr>
              <a:buSzPts val="2000"/>
              <a:buFont typeface="Arial"/>
              <a:buNone/>
            </a:pPr>
            <a:endParaRPr sz="2000" b="0" i="1" u="none" strike="noStrike" cap="none">
              <a:solidFill>
                <a:srgbClr val="FFFFFF"/>
              </a:solidFill>
              <a:latin typeface="Candara"/>
              <a:ea typeface="Candara"/>
              <a:cs typeface="Candara"/>
              <a:sym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74" name="Google Shape;274;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75" name="Google Shape;275;p32"/>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276" name="Google Shape;276;p32"/>
          <p:cNvSpPr txBox="1"/>
          <p:nvPr/>
        </p:nvSpPr>
        <p:spPr>
          <a:xfrm>
            <a:off x="457200" y="155865"/>
            <a:ext cx="8229600" cy="11202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Doctor’s Note Required!</a:t>
            </a:r>
            <a:endParaRPr sz="4400" b="1" i="0" u="none" strike="noStrike" cap="none">
              <a:solidFill>
                <a:srgbClr val="073E87"/>
              </a:solidFill>
              <a:latin typeface="Candara"/>
              <a:ea typeface="Candara"/>
              <a:cs typeface="Candara"/>
              <a:sym typeface="Candara"/>
            </a:endParaRPr>
          </a:p>
        </p:txBody>
      </p:sp>
      <p:sp>
        <p:nvSpPr>
          <p:cNvPr id="277" name="Google Shape;277;p32"/>
          <p:cNvSpPr txBox="1"/>
          <p:nvPr/>
        </p:nvSpPr>
        <p:spPr>
          <a:xfrm>
            <a:off x="1489798" y="1410832"/>
            <a:ext cx="6484621" cy="3172602"/>
          </a:xfrm>
          <a:prstGeom prst="rect">
            <a:avLst/>
          </a:prstGeom>
          <a:noFill/>
          <a:ln>
            <a:noFill/>
          </a:ln>
        </p:spPr>
        <p:txBody>
          <a:bodyPr spcFirstLastPara="1" wrap="square" lIns="91425" tIns="91425" rIns="91425" bIns="91425" anchor="t" anchorCtr="0">
            <a:noAutofit/>
          </a:bodyPr>
          <a:lstStyle/>
          <a:p>
            <a:pPr marL="285750" marR="0" lvl="0" indent="-285750" algn="l" rtl="0">
              <a:lnSpc>
                <a:spcPct val="80000"/>
              </a:lnSpc>
              <a:spcBef>
                <a:spcPts val="0"/>
              </a:spcBef>
              <a:spcAft>
                <a:spcPts val="0"/>
              </a:spcAft>
              <a:buClr>
                <a:srgbClr val="FFFFFF"/>
              </a:buClr>
              <a:buSzPts val="2220"/>
              <a:buFont typeface="Wingdings" panose="05000000000000000000" pitchFamily="2" charset="2"/>
              <a:buChar char="v"/>
            </a:pPr>
            <a:r>
              <a:rPr lang="en" sz="1800" b="1" i="0" u="none" strike="noStrike" cap="none" dirty="0">
                <a:solidFill>
                  <a:schemeClr val="tx1"/>
                </a:solidFill>
                <a:latin typeface="Candara"/>
                <a:ea typeface="Candara"/>
                <a:cs typeface="Candara"/>
                <a:sym typeface="Candara"/>
              </a:rPr>
              <a:t>Our funding is based on attendance. If your child is out sick, please provide a doctor’s note upon return to school. </a:t>
            </a:r>
            <a:endParaRPr sz="1800" b="1" i="0" u="none" strike="noStrike" cap="none" dirty="0">
              <a:solidFill>
                <a:schemeClr val="tx1"/>
              </a:solidFill>
              <a:latin typeface="Candara"/>
              <a:ea typeface="Candara"/>
              <a:cs typeface="Candara"/>
              <a:sym typeface="Candara"/>
            </a:endParaRPr>
          </a:p>
          <a:p>
            <a:pPr marL="285750" marR="0" lvl="0" indent="-285750" algn="l" rtl="0">
              <a:lnSpc>
                <a:spcPct val="80000"/>
              </a:lnSpc>
              <a:spcBef>
                <a:spcPts val="444"/>
              </a:spcBef>
              <a:spcAft>
                <a:spcPts val="0"/>
              </a:spcAft>
              <a:buClr>
                <a:schemeClr val="dk1"/>
              </a:buClr>
              <a:buSzPts val="2220"/>
              <a:buFont typeface="Wingdings" panose="05000000000000000000" pitchFamily="2" charset="2"/>
              <a:buChar char="v"/>
            </a:pPr>
            <a:r>
              <a:rPr lang="en" sz="1800" b="1" i="0" u="none" strike="noStrike" cap="none" dirty="0">
                <a:solidFill>
                  <a:schemeClr val="dk1"/>
                </a:solidFill>
                <a:latin typeface="Candara"/>
                <a:ea typeface="Candara"/>
                <a:cs typeface="Candara"/>
                <a:sym typeface="Candara"/>
              </a:rPr>
              <a:t>Asthma Action Plan, Food Allergy Action Plan, Seizure Action Plan from your doctor is required before the start of school. </a:t>
            </a:r>
            <a:endParaRPr sz="1800" b="1" i="0" u="none" strike="noStrike" cap="none" dirty="0">
              <a:solidFill>
                <a:schemeClr val="dk1"/>
              </a:solidFill>
              <a:latin typeface="Candara"/>
              <a:ea typeface="Candara"/>
              <a:cs typeface="Candara"/>
              <a:sym typeface="Candara"/>
            </a:endParaRPr>
          </a:p>
          <a:p>
            <a:pPr marL="285750" marR="0" lvl="0" indent="-285750" algn="l" rtl="0">
              <a:lnSpc>
                <a:spcPct val="80000"/>
              </a:lnSpc>
              <a:spcBef>
                <a:spcPts val="444"/>
              </a:spcBef>
              <a:spcAft>
                <a:spcPts val="0"/>
              </a:spcAft>
              <a:buClr>
                <a:schemeClr val="dk1"/>
              </a:buClr>
              <a:buSzPts val="2220"/>
              <a:buFont typeface="Wingdings" panose="05000000000000000000" pitchFamily="2" charset="2"/>
              <a:buChar char="v"/>
            </a:pPr>
            <a:r>
              <a:rPr lang="en" sz="1800" b="1" i="0" u="none" strike="noStrike" cap="none" dirty="0">
                <a:solidFill>
                  <a:schemeClr val="tx1"/>
                </a:solidFill>
                <a:latin typeface="Candara"/>
                <a:ea typeface="Candara"/>
                <a:cs typeface="Candara"/>
                <a:sym typeface="Candara"/>
              </a:rPr>
              <a:t>Documentation is required from doctor for medication to be administered in school. Please see your Family Worker for the proper form for the doctor to complete. Please do not send child to school with medication without proper documentation. </a:t>
            </a:r>
            <a:endParaRPr sz="1800" b="1" i="0" u="none" strike="noStrike" cap="none" dirty="0">
              <a:solidFill>
                <a:schemeClr val="tx1"/>
              </a:solidFill>
              <a:latin typeface="Candara"/>
              <a:ea typeface="Candara"/>
              <a:cs typeface="Candara"/>
              <a:sym typeface="Candara"/>
            </a:endParaRPr>
          </a:p>
          <a:p>
            <a:pPr marL="285750" marR="0" lvl="0" indent="-285750" algn="l" rtl="0">
              <a:lnSpc>
                <a:spcPct val="80000"/>
              </a:lnSpc>
              <a:spcBef>
                <a:spcPts val="444"/>
              </a:spcBef>
              <a:spcAft>
                <a:spcPts val="0"/>
              </a:spcAft>
              <a:buClr>
                <a:srgbClr val="FFFFFF"/>
              </a:buClr>
              <a:buSzPts val="2220"/>
              <a:buFont typeface="Wingdings" panose="05000000000000000000" pitchFamily="2" charset="2"/>
              <a:buChar char="v"/>
            </a:pPr>
            <a:r>
              <a:rPr lang="en" sz="1800" b="1" i="0" u="none" strike="noStrike" cap="none" dirty="0">
                <a:solidFill>
                  <a:schemeClr val="dk1"/>
                </a:solidFill>
                <a:latin typeface="Candara"/>
                <a:ea typeface="Candara"/>
                <a:cs typeface="Candara"/>
                <a:sym typeface="Candara"/>
              </a:rPr>
              <a:t>Doctor’s note is required for all food allergies and food restrictions.</a:t>
            </a:r>
            <a:r>
              <a:rPr lang="en" sz="1800" b="1" i="0" u="none" strike="noStrike" cap="none" dirty="0">
                <a:solidFill>
                  <a:srgbClr val="FFFFFF"/>
                </a:solidFill>
                <a:latin typeface="Candara"/>
                <a:ea typeface="Candara"/>
                <a:cs typeface="Candara"/>
                <a:sym typeface="Candara"/>
              </a:rPr>
              <a:t> </a:t>
            </a:r>
            <a:endParaRPr sz="1800" b="1" i="0" u="none" strike="noStrike" cap="none" dirty="0">
              <a:solidFill>
                <a:srgbClr val="FFFFFF"/>
              </a:solidFill>
              <a:sym typeface="Arial"/>
            </a:endParaRPr>
          </a:p>
        </p:txBody>
      </p:sp>
      <p:pic>
        <p:nvPicPr>
          <p:cNvPr id="278" name="Google Shape;278;p32"/>
          <p:cNvPicPr preferRelativeResize="0"/>
          <p:nvPr/>
        </p:nvPicPr>
        <p:blipFill rotWithShape="1">
          <a:blip r:embed="rId4">
            <a:alphaModFix/>
          </a:blip>
          <a:srcRect l="49581"/>
          <a:stretch/>
        </p:blipFill>
        <p:spPr>
          <a:xfrm>
            <a:off x="7766675" y="2253800"/>
            <a:ext cx="2586550" cy="2889700"/>
          </a:xfrm>
          <a:prstGeom prst="rect">
            <a:avLst/>
          </a:prstGeom>
          <a:noFill/>
          <a:ln>
            <a:noFill/>
          </a:ln>
        </p:spPr>
      </p:pic>
      <p:pic>
        <p:nvPicPr>
          <p:cNvPr id="279" name="Google Shape;279;p32"/>
          <p:cNvPicPr preferRelativeResize="0"/>
          <p:nvPr/>
        </p:nvPicPr>
        <p:blipFill rotWithShape="1">
          <a:blip r:embed="rId4">
            <a:alphaModFix/>
          </a:blip>
          <a:srcRect r="50000"/>
          <a:stretch/>
        </p:blipFill>
        <p:spPr>
          <a:xfrm>
            <a:off x="-1283300" y="2312188"/>
            <a:ext cx="2461398" cy="2772925"/>
          </a:xfrm>
          <a:prstGeom prst="rect">
            <a:avLst/>
          </a:prstGeom>
          <a:noFill/>
          <a:ln>
            <a:noFill/>
          </a:ln>
        </p:spPr>
      </p:pic>
      <p:sp>
        <p:nvSpPr>
          <p:cNvPr id="280" name="Google Shape;280;p32"/>
          <p:cNvSpPr txBox="1"/>
          <p:nvPr/>
        </p:nvSpPr>
        <p:spPr>
          <a:xfrm>
            <a:off x="550543" y="4583433"/>
            <a:ext cx="7985464" cy="3761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dk1"/>
                </a:solidFill>
                <a:latin typeface="Arial"/>
                <a:ea typeface="Arial"/>
                <a:cs typeface="Arial"/>
                <a:sym typeface="Arial"/>
              </a:rPr>
              <a:t>Please call your Family Worker or email info@passaicheadstart.org for more information.</a:t>
            </a:r>
            <a:endParaRPr sz="14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xEl>
                                              <p:pRg st="0" end="0"/>
                                            </p:txEl>
                                          </p:spTgt>
                                        </p:tgtEl>
                                        <p:attrNameLst>
                                          <p:attrName>style.visibility</p:attrName>
                                        </p:attrNameLst>
                                      </p:cBhvr>
                                      <p:to>
                                        <p:strVal val="visible"/>
                                      </p:to>
                                    </p:set>
                                    <p:animEffect transition="in" filter="fade">
                                      <p:cBhvr>
                                        <p:cTn id="12" dur="1000"/>
                                        <p:tgtEl>
                                          <p:spTgt spid="2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xEl>
                                              <p:pRg st="1" end="1"/>
                                            </p:txEl>
                                          </p:spTgt>
                                        </p:tgtEl>
                                        <p:attrNameLst>
                                          <p:attrName>style.visibility</p:attrName>
                                        </p:attrNameLst>
                                      </p:cBhvr>
                                      <p:to>
                                        <p:strVal val="visible"/>
                                      </p:to>
                                    </p:set>
                                    <p:animEffect transition="in" filter="fade">
                                      <p:cBhvr>
                                        <p:cTn id="17" dur="1000"/>
                                        <p:tgtEl>
                                          <p:spTgt spid="2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
                                            <p:txEl>
                                              <p:pRg st="2" end="2"/>
                                            </p:txEl>
                                          </p:spTgt>
                                        </p:tgtEl>
                                        <p:attrNameLst>
                                          <p:attrName>style.visibility</p:attrName>
                                        </p:attrNameLst>
                                      </p:cBhvr>
                                      <p:to>
                                        <p:strVal val="visible"/>
                                      </p:to>
                                    </p:set>
                                    <p:animEffect transition="in" filter="fade">
                                      <p:cBhvr>
                                        <p:cTn id="22" dur="1000"/>
                                        <p:tgtEl>
                                          <p:spTgt spid="2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xEl>
                                              <p:pRg st="3" end="3"/>
                                            </p:txEl>
                                          </p:spTgt>
                                        </p:tgtEl>
                                        <p:attrNameLst>
                                          <p:attrName>style.visibility</p:attrName>
                                        </p:attrNameLst>
                                      </p:cBhvr>
                                      <p:to>
                                        <p:strVal val="visible"/>
                                      </p:to>
                                    </p:set>
                                    <p:animEffect transition="in" filter="fade">
                                      <p:cBhvr>
                                        <p:cTn id="27" dur="1000"/>
                                        <p:tgtEl>
                                          <p:spTgt spid="27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0"/>
                                        </p:tgtEl>
                                        <p:attrNameLst>
                                          <p:attrName>style.visibility</p:attrName>
                                        </p:attrNameLst>
                                      </p:cBhvr>
                                      <p:to>
                                        <p:strVal val="visible"/>
                                      </p:to>
                                    </p:set>
                                    <p:animEffect transition="in" filter="fade">
                                      <p:cBhvr>
                                        <p:cTn id="32"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86" name="Google Shape;286;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87" name="Google Shape;287;p33"/>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88" name="Google Shape;288;p33"/>
          <p:cNvSpPr txBox="1"/>
          <p:nvPr/>
        </p:nvSpPr>
        <p:spPr>
          <a:xfrm>
            <a:off x="457200" y="1878675"/>
            <a:ext cx="8229600" cy="3743100"/>
          </a:xfrm>
          <a:prstGeom prst="rect">
            <a:avLst/>
          </a:prstGeom>
          <a:noFill/>
          <a:ln>
            <a:noFill/>
          </a:ln>
        </p:spPr>
        <p:txBody>
          <a:bodyPr spcFirstLastPara="1" wrap="square" lIns="91425" tIns="45700" rIns="91425" bIns="45700" anchor="ctr" anchorCtr="0">
            <a:noAutofit/>
          </a:bodyPr>
          <a:lstStyle/>
          <a:p>
            <a:pPr marL="457200" marR="0" lvl="0" indent="0" algn="ctr" rtl="0">
              <a:lnSpc>
                <a:spcPct val="80000"/>
              </a:lnSpc>
              <a:spcBef>
                <a:spcPts val="0"/>
              </a:spcBef>
              <a:spcAft>
                <a:spcPts val="0"/>
              </a:spcAft>
              <a:buNone/>
            </a:pPr>
            <a:r>
              <a:rPr lang="en" sz="1860" b="1" i="0" u="none" strike="noStrike" cap="none">
                <a:solidFill>
                  <a:schemeClr val="dk1"/>
                </a:solidFill>
                <a:latin typeface="Candara"/>
                <a:ea typeface="Candara"/>
                <a:cs typeface="Candara"/>
                <a:sym typeface="Candara"/>
              </a:rPr>
              <a:t>S</a:t>
            </a:r>
            <a:r>
              <a:rPr lang="en" sz="1760" b="1" i="0" u="none" strike="noStrike" cap="none">
                <a:solidFill>
                  <a:schemeClr val="dk1"/>
                </a:solidFill>
                <a:latin typeface="Candara"/>
                <a:ea typeface="Candara"/>
                <a:cs typeface="Candara"/>
                <a:sym typeface="Candara"/>
              </a:rPr>
              <a:t>chool Uniform Daily – NO EXCEPTIONS! Red</a:t>
            </a:r>
            <a:r>
              <a:rPr lang="en" sz="1760" b="1">
                <a:solidFill>
                  <a:schemeClr val="dk1"/>
                </a:solidFill>
                <a:latin typeface="Candara"/>
                <a:ea typeface="Candara"/>
                <a:cs typeface="Candara"/>
                <a:sym typeface="Candara"/>
              </a:rPr>
              <a:t>-</a:t>
            </a:r>
            <a:r>
              <a:rPr lang="en" sz="1760" b="1" i="0" u="none" strike="noStrike" cap="none">
                <a:solidFill>
                  <a:schemeClr val="dk1"/>
                </a:solidFill>
                <a:latin typeface="Candara"/>
                <a:ea typeface="Candara"/>
                <a:cs typeface="Candara"/>
                <a:sym typeface="Candara"/>
              </a:rPr>
              <a:t>Collared Polo Sh</a:t>
            </a:r>
            <a:r>
              <a:rPr lang="en" sz="1760" b="1">
                <a:solidFill>
                  <a:schemeClr val="dk1"/>
                </a:solidFill>
                <a:latin typeface="Candara"/>
                <a:ea typeface="Candara"/>
                <a:cs typeface="Candara"/>
                <a:sym typeface="Candara"/>
              </a:rPr>
              <a:t>i</a:t>
            </a:r>
            <a:r>
              <a:rPr lang="en" sz="1760" b="1" i="0" u="none" strike="noStrike" cap="none">
                <a:solidFill>
                  <a:schemeClr val="dk1"/>
                </a:solidFill>
                <a:latin typeface="Candara"/>
                <a:ea typeface="Candara"/>
                <a:cs typeface="Candara"/>
                <a:sym typeface="Candara"/>
              </a:rPr>
              <a:t>rt, </a:t>
            </a:r>
            <a:endParaRPr sz="1760" b="1" i="0" u="none" strike="noStrike" cap="none">
              <a:solidFill>
                <a:schemeClr val="dk1"/>
              </a:solidFill>
              <a:latin typeface="Candara"/>
              <a:ea typeface="Candara"/>
              <a:cs typeface="Candara"/>
              <a:sym typeface="Candara"/>
            </a:endParaRPr>
          </a:p>
          <a:p>
            <a:pPr marL="457200" marR="0" lvl="0" indent="0" algn="ctr" rtl="0">
              <a:lnSpc>
                <a:spcPct val="80000"/>
              </a:lnSpc>
              <a:spcBef>
                <a:spcPts val="0"/>
              </a:spcBef>
              <a:spcAft>
                <a:spcPts val="0"/>
              </a:spcAft>
              <a:buNone/>
            </a:pPr>
            <a:r>
              <a:rPr lang="en" sz="1760" b="1">
                <a:solidFill>
                  <a:schemeClr val="dk1"/>
                </a:solidFill>
                <a:latin typeface="Candara"/>
                <a:ea typeface="Candara"/>
                <a:cs typeface="Candara"/>
                <a:sym typeface="Candara"/>
              </a:rPr>
              <a:t>Navy</a:t>
            </a:r>
            <a:r>
              <a:rPr lang="en" sz="1760" b="1" i="0" u="none" strike="noStrike" cap="none">
                <a:solidFill>
                  <a:schemeClr val="dk1"/>
                </a:solidFill>
                <a:latin typeface="Candara"/>
                <a:ea typeface="Candara"/>
                <a:cs typeface="Candara"/>
                <a:sym typeface="Candara"/>
              </a:rPr>
              <a:t> Sweatpants, Navy B</a:t>
            </a:r>
            <a:r>
              <a:rPr lang="en" sz="1760" b="1">
                <a:solidFill>
                  <a:schemeClr val="dk1"/>
                </a:solidFill>
                <a:latin typeface="Candara"/>
                <a:ea typeface="Candara"/>
                <a:cs typeface="Candara"/>
                <a:sym typeface="Candara"/>
              </a:rPr>
              <a:t>uttoned-Down Sweater.</a:t>
            </a:r>
            <a:endParaRPr sz="1760" b="1">
              <a:solidFill>
                <a:schemeClr val="dk1"/>
              </a:solidFill>
              <a:latin typeface="Candara"/>
              <a:ea typeface="Candara"/>
              <a:cs typeface="Candara"/>
              <a:sym typeface="Candara"/>
            </a:endParaRPr>
          </a:p>
          <a:p>
            <a:pPr marL="274320" marR="0" lvl="0" indent="-274320" algn="l" rtl="0">
              <a:lnSpc>
                <a:spcPct val="80000"/>
              </a:lnSpc>
              <a:spcBef>
                <a:spcPts val="0"/>
              </a:spcBef>
              <a:spcAft>
                <a:spcPts val="0"/>
              </a:spcAft>
              <a:buClr>
                <a:schemeClr val="dk1"/>
              </a:buClr>
              <a:buSzPts val="1860"/>
              <a:buFont typeface="Noto Sans Symbols"/>
              <a:buChar char="❖"/>
            </a:pPr>
            <a:r>
              <a:rPr lang="en" sz="1760" b="1" i="0" u="none" strike="noStrike" cap="none">
                <a:solidFill>
                  <a:schemeClr val="dk1"/>
                </a:solidFill>
                <a:latin typeface="Candara"/>
                <a:ea typeface="Candara"/>
                <a:cs typeface="Candara"/>
                <a:sym typeface="Candara"/>
              </a:rPr>
              <a:t>If there is a problem, please see Family Worker immediately.</a:t>
            </a:r>
            <a:endParaRPr sz="2300" b="1" i="0" u="none" strike="noStrike" cap="none">
              <a:solidFill>
                <a:schemeClr val="dk1"/>
              </a:solidFill>
              <a:latin typeface="Candara"/>
              <a:ea typeface="Candara"/>
              <a:cs typeface="Candara"/>
              <a:sym typeface="Candara"/>
            </a:endParaRPr>
          </a:p>
          <a:p>
            <a:pPr marL="274320" marR="0" lvl="0" indent="-267970" algn="l" rtl="0">
              <a:lnSpc>
                <a:spcPct val="80000"/>
              </a:lnSpc>
              <a:spcBef>
                <a:spcPts val="372"/>
              </a:spcBef>
              <a:spcAft>
                <a:spcPts val="0"/>
              </a:spcAft>
              <a:buClr>
                <a:schemeClr val="dk1"/>
              </a:buClr>
              <a:buSzPts val="1760"/>
              <a:buFont typeface="Noto Sans Symbols"/>
              <a:buChar char="❖"/>
            </a:pPr>
            <a:r>
              <a:rPr lang="en" sz="1760" b="1" i="0" u="none" strike="noStrike" cap="none">
                <a:solidFill>
                  <a:schemeClr val="dk1"/>
                </a:solidFill>
                <a:latin typeface="Candara"/>
                <a:ea typeface="Candara"/>
                <a:cs typeface="Candara"/>
                <a:sym typeface="Candara"/>
              </a:rPr>
              <a:t>S</a:t>
            </a:r>
            <a:r>
              <a:rPr lang="en" sz="1760" b="1">
                <a:solidFill>
                  <a:schemeClr val="dk1"/>
                </a:solidFill>
                <a:latin typeface="Candara"/>
                <a:ea typeface="Candara"/>
                <a:cs typeface="Candara"/>
                <a:sym typeface="Candara"/>
              </a:rPr>
              <a:t>NEAKERS ONLY</a:t>
            </a:r>
            <a:r>
              <a:rPr lang="en" sz="1760" b="1" i="0" u="none" strike="noStrike" cap="none">
                <a:solidFill>
                  <a:schemeClr val="dk1"/>
                </a:solidFill>
                <a:latin typeface="Candara"/>
                <a:ea typeface="Candara"/>
                <a:cs typeface="Candara"/>
                <a:sym typeface="Candara"/>
              </a:rPr>
              <a:t>!</a:t>
            </a:r>
            <a:endParaRPr sz="1300">
              <a:solidFill>
                <a:schemeClr val="dk1"/>
              </a:solidFill>
            </a:endParaRPr>
          </a:p>
          <a:p>
            <a:pPr marL="274320" marR="0" lvl="0" indent="-267970" algn="l" rtl="0">
              <a:lnSpc>
                <a:spcPct val="80000"/>
              </a:lnSpc>
              <a:spcBef>
                <a:spcPts val="372"/>
              </a:spcBef>
              <a:spcAft>
                <a:spcPts val="0"/>
              </a:spcAft>
              <a:buClr>
                <a:schemeClr val="dk1"/>
              </a:buClr>
              <a:buSzPts val="1760"/>
              <a:buFont typeface="Noto Sans Symbols"/>
              <a:buChar char="❖"/>
            </a:pPr>
            <a:r>
              <a:rPr lang="en" sz="1760" b="1" i="0" u="none" strike="noStrike" cap="none">
                <a:solidFill>
                  <a:schemeClr val="dk1"/>
                </a:solidFill>
                <a:latin typeface="Candara"/>
                <a:ea typeface="Candara"/>
                <a:cs typeface="Candara"/>
                <a:sym typeface="Candara"/>
              </a:rPr>
              <a:t>Ensure that your child ALWAYS has a complete change of clothes in the center. Blankets and sheets will be provided.  No book bags or plastic bags are accepted. </a:t>
            </a:r>
            <a:endParaRPr sz="2300" b="1" i="0" u="none" strike="noStrike" cap="none">
              <a:solidFill>
                <a:schemeClr val="dk1"/>
              </a:solidFill>
              <a:latin typeface="Candara"/>
              <a:ea typeface="Candara"/>
              <a:cs typeface="Candara"/>
              <a:sym typeface="Candara"/>
            </a:endParaRPr>
          </a:p>
          <a:p>
            <a:pPr marL="274320" marR="0" lvl="0" indent="-267970" algn="l" rtl="0">
              <a:lnSpc>
                <a:spcPct val="80000"/>
              </a:lnSpc>
              <a:spcBef>
                <a:spcPts val="372"/>
              </a:spcBef>
              <a:spcAft>
                <a:spcPts val="0"/>
              </a:spcAft>
              <a:buClr>
                <a:schemeClr val="dk1"/>
              </a:buClr>
              <a:buSzPts val="1760"/>
              <a:buFont typeface="Noto Sans Symbols"/>
              <a:buChar char="❖"/>
            </a:pPr>
            <a:r>
              <a:rPr lang="en" sz="1760" b="1" i="0" u="none" strike="noStrike" cap="none">
                <a:solidFill>
                  <a:schemeClr val="dk1"/>
                </a:solidFill>
                <a:latin typeface="Candara"/>
                <a:ea typeface="Candara"/>
                <a:cs typeface="Candara"/>
                <a:sym typeface="Candara"/>
              </a:rPr>
              <a:t>Make sure you check and see that your child’s clothing is appropriate for the weather. </a:t>
            </a:r>
            <a:endParaRPr sz="2300" b="1" i="0" u="none" strike="noStrike" cap="none">
              <a:solidFill>
                <a:schemeClr val="dk1"/>
              </a:solidFill>
              <a:latin typeface="Candara"/>
              <a:ea typeface="Candara"/>
              <a:cs typeface="Candara"/>
              <a:sym typeface="Candara"/>
            </a:endParaRPr>
          </a:p>
          <a:p>
            <a:pPr marL="274320" marR="0" lvl="0" indent="-267970" algn="l" rtl="0">
              <a:lnSpc>
                <a:spcPct val="80000"/>
              </a:lnSpc>
              <a:spcBef>
                <a:spcPts val="372"/>
              </a:spcBef>
              <a:spcAft>
                <a:spcPts val="0"/>
              </a:spcAft>
              <a:buClr>
                <a:schemeClr val="dk1"/>
              </a:buClr>
              <a:buSzPts val="1760"/>
              <a:buFont typeface="Noto Sans Symbols"/>
              <a:buChar char="❖"/>
            </a:pPr>
            <a:r>
              <a:rPr lang="en" sz="1760" b="1" i="0" u="none" strike="noStrike" cap="none">
                <a:solidFill>
                  <a:schemeClr val="dk1"/>
                </a:solidFill>
                <a:latin typeface="Candara"/>
                <a:ea typeface="Candara"/>
                <a:cs typeface="Candara"/>
                <a:sym typeface="Candara"/>
              </a:rPr>
              <a:t>Be sure to label each item of your child’s clothing and belongings with permanent marker. </a:t>
            </a:r>
            <a:endParaRPr sz="1760" b="1"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959"/>
              <a:buFont typeface="Arial"/>
              <a:buNone/>
            </a:pPr>
            <a:endParaRPr sz="3959" b="1" i="0" u="none" strike="noStrike" cap="none">
              <a:solidFill>
                <a:srgbClr val="073E87"/>
              </a:solidFill>
              <a:latin typeface="Candara"/>
              <a:ea typeface="Candara"/>
              <a:cs typeface="Candara"/>
              <a:sym typeface="Candara"/>
            </a:endParaRPr>
          </a:p>
        </p:txBody>
      </p:sp>
      <p:sp>
        <p:nvSpPr>
          <p:cNvPr id="289" name="Google Shape;289;p33"/>
          <p:cNvSpPr txBox="1"/>
          <p:nvPr/>
        </p:nvSpPr>
        <p:spPr>
          <a:xfrm>
            <a:off x="457200" y="3383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959"/>
              <a:buFont typeface="Arial"/>
              <a:buNone/>
            </a:pPr>
            <a:r>
              <a:rPr lang="en" sz="3659" b="1" i="0" u="none" strike="noStrike" cap="none">
                <a:solidFill>
                  <a:srgbClr val="073E87"/>
                </a:solidFill>
                <a:latin typeface="Candara"/>
                <a:ea typeface="Candara"/>
                <a:cs typeface="Candara"/>
                <a:sym typeface="Candara"/>
              </a:rPr>
              <a:t>What Children Should Wear </a:t>
            </a:r>
            <a:endParaRPr sz="3659" b="1" i="0" u="none" strike="noStrike" cap="none">
              <a:solidFill>
                <a:srgbClr val="073E87"/>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959"/>
              <a:buFont typeface="Arial"/>
              <a:buNone/>
            </a:pPr>
            <a:r>
              <a:rPr lang="en" sz="3659" b="1" i="0" u="none" strike="noStrike" cap="none">
                <a:solidFill>
                  <a:srgbClr val="073E87"/>
                </a:solidFill>
                <a:latin typeface="Candara"/>
                <a:ea typeface="Candara"/>
                <a:cs typeface="Candara"/>
                <a:sym typeface="Candara"/>
              </a:rPr>
              <a:t>&amp; Bring to School</a:t>
            </a:r>
            <a:endParaRPr sz="3659" b="1" i="0" u="none" strike="noStrike" cap="none">
              <a:solidFill>
                <a:srgbClr val="073E87"/>
              </a:solidFill>
              <a:latin typeface="Candara"/>
              <a:ea typeface="Candara"/>
              <a:cs typeface="Candara"/>
              <a:sym typeface="Candara"/>
            </a:endParaRPr>
          </a:p>
        </p:txBody>
      </p:sp>
      <p:pic>
        <p:nvPicPr>
          <p:cNvPr id="290" name="Google Shape;290;p33"/>
          <p:cNvPicPr preferRelativeResize="0"/>
          <p:nvPr/>
        </p:nvPicPr>
        <p:blipFill rotWithShape="1">
          <a:blip r:embed="rId4">
            <a:alphaModFix/>
          </a:blip>
          <a:srcRect t="72812"/>
          <a:stretch/>
        </p:blipFill>
        <p:spPr>
          <a:xfrm>
            <a:off x="2718080" y="1559411"/>
            <a:ext cx="3707840" cy="740090"/>
          </a:xfrm>
          <a:prstGeom prst="rect">
            <a:avLst/>
          </a:prstGeom>
          <a:noFill/>
          <a:ln>
            <a:noFill/>
          </a:ln>
        </p:spPr>
      </p:pic>
      <p:sp>
        <p:nvSpPr>
          <p:cNvPr id="291" name="Google Shape;291;p33"/>
          <p:cNvSpPr txBox="1"/>
          <p:nvPr/>
        </p:nvSpPr>
        <p:spPr>
          <a:xfrm>
            <a:off x="550543" y="4787627"/>
            <a:ext cx="7985464" cy="3761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Please call your Family Worker or email info@passaicheadstart.org for more information.</a:t>
            </a:r>
            <a:endParaRPr sz="1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xEl>
                                              <p:pRg st="0" end="0"/>
                                            </p:txEl>
                                          </p:spTgt>
                                        </p:tgtEl>
                                        <p:attrNameLst>
                                          <p:attrName>style.visibility</p:attrName>
                                        </p:attrNameLst>
                                      </p:cBhvr>
                                      <p:to>
                                        <p:strVal val="visible"/>
                                      </p:to>
                                    </p:set>
                                    <p:animEffect transition="in" filter="fade">
                                      <p:cBhvr>
                                        <p:cTn id="12" dur="1000"/>
                                        <p:tgtEl>
                                          <p:spTgt spid="2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8">
                                            <p:txEl>
                                              <p:pRg st="1" end="1"/>
                                            </p:txEl>
                                          </p:spTgt>
                                        </p:tgtEl>
                                        <p:attrNameLst>
                                          <p:attrName>style.visibility</p:attrName>
                                        </p:attrNameLst>
                                      </p:cBhvr>
                                      <p:to>
                                        <p:strVal val="visible"/>
                                      </p:to>
                                    </p:set>
                                    <p:animEffect transition="in" filter="fade">
                                      <p:cBhvr>
                                        <p:cTn id="17" dur="1000"/>
                                        <p:tgtEl>
                                          <p:spTgt spid="2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xEl>
                                              <p:pRg st="2" end="2"/>
                                            </p:txEl>
                                          </p:spTgt>
                                        </p:tgtEl>
                                        <p:attrNameLst>
                                          <p:attrName>style.visibility</p:attrName>
                                        </p:attrNameLst>
                                      </p:cBhvr>
                                      <p:to>
                                        <p:strVal val="visible"/>
                                      </p:to>
                                    </p:set>
                                    <p:animEffect transition="in" filter="fade">
                                      <p:cBhvr>
                                        <p:cTn id="22" dur="1000"/>
                                        <p:tgtEl>
                                          <p:spTgt spid="2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8">
                                            <p:txEl>
                                              <p:pRg st="3" end="3"/>
                                            </p:txEl>
                                          </p:spTgt>
                                        </p:tgtEl>
                                        <p:attrNameLst>
                                          <p:attrName>style.visibility</p:attrName>
                                        </p:attrNameLst>
                                      </p:cBhvr>
                                      <p:to>
                                        <p:strVal val="visible"/>
                                      </p:to>
                                    </p:set>
                                    <p:animEffect transition="in" filter="fade">
                                      <p:cBhvr>
                                        <p:cTn id="27" dur="1000"/>
                                        <p:tgtEl>
                                          <p:spTgt spid="28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8">
                                            <p:txEl>
                                              <p:pRg st="4" end="4"/>
                                            </p:txEl>
                                          </p:spTgt>
                                        </p:tgtEl>
                                        <p:attrNameLst>
                                          <p:attrName>style.visibility</p:attrName>
                                        </p:attrNameLst>
                                      </p:cBhvr>
                                      <p:to>
                                        <p:strVal val="visible"/>
                                      </p:to>
                                    </p:set>
                                    <p:animEffect transition="in" filter="fade">
                                      <p:cBhvr>
                                        <p:cTn id="32" dur="1000"/>
                                        <p:tgtEl>
                                          <p:spTgt spid="28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8">
                                            <p:txEl>
                                              <p:pRg st="5" end="5"/>
                                            </p:txEl>
                                          </p:spTgt>
                                        </p:tgtEl>
                                        <p:attrNameLst>
                                          <p:attrName>style.visibility</p:attrName>
                                        </p:attrNameLst>
                                      </p:cBhvr>
                                      <p:to>
                                        <p:strVal val="visible"/>
                                      </p:to>
                                    </p:set>
                                    <p:animEffect transition="in" filter="fade">
                                      <p:cBhvr>
                                        <p:cTn id="37" dur="1000"/>
                                        <p:tgtEl>
                                          <p:spTgt spid="28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8">
                                            <p:txEl>
                                              <p:pRg st="6" end="6"/>
                                            </p:txEl>
                                          </p:spTgt>
                                        </p:tgtEl>
                                        <p:attrNameLst>
                                          <p:attrName>style.visibility</p:attrName>
                                        </p:attrNameLst>
                                      </p:cBhvr>
                                      <p:to>
                                        <p:strVal val="visible"/>
                                      </p:to>
                                    </p:set>
                                    <p:animEffect transition="in" filter="fade">
                                      <p:cBhvr>
                                        <p:cTn id="42" dur="1000"/>
                                        <p:tgtEl>
                                          <p:spTgt spid="28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8">
                                            <p:txEl>
                                              <p:pRg st="7" end="7"/>
                                            </p:txEl>
                                          </p:spTgt>
                                        </p:tgtEl>
                                        <p:attrNameLst>
                                          <p:attrName>style.visibility</p:attrName>
                                        </p:attrNameLst>
                                      </p:cBhvr>
                                      <p:to>
                                        <p:strVal val="visible"/>
                                      </p:to>
                                    </p:set>
                                    <p:animEffect transition="in" filter="fade">
                                      <p:cBhvr>
                                        <p:cTn id="47" dur="1000"/>
                                        <p:tgtEl>
                                          <p:spTgt spid="28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1"/>
                                        </p:tgtEl>
                                        <p:attrNameLst>
                                          <p:attrName>style.visibility</p:attrName>
                                        </p:attrNameLst>
                                      </p:cBhvr>
                                      <p:to>
                                        <p:strVal val="visible"/>
                                      </p:to>
                                    </p:set>
                                    <p:animEffect transition="in" filter="fade">
                                      <p:cBhvr>
                                        <p:cTn id="5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297" name="Google Shape;297;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298" name="Google Shape;298;p34"/>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299" name="Google Shape;299;p34"/>
          <p:cNvSpPr txBox="1"/>
          <p:nvPr/>
        </p:nvSpPr>
        <p:spPr>
          <a:xfrm>
            <a:off x="457200" y="241160"/>
            <a:ext cx="8229600" cy="10751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Key Things to Remember</a:t>
            </a:r>
            <a:endParaRPr sz="4400" b="1" i="0" u="none" strike="noStrike" cap="none">
              <a:solidFill>
                <a:srgbClr val="073E87"/>
              </a:solidFill>
              <a:latin typeface="Candara"/>
              <a:ea typeface="Candara"/>
              <a:cs typeface="Candara"/>
              <a:sym typeface="Candara"/>
            </a:endParaRPr>
          </a:p>
        </p:txBody>
      </p:sp>
      <p:sp>
        <p:nvSpPr>
          <p:cNvPr id="300" name="Google Shape;300;p34"/>
          <p:cNvSpPr txBox="1"/>
          <p:nvPr/>
        </p:nvSpPr>
        <p:spPr>
          <a:xfrm>
            <a:off x="457200" y="1152475"/>
            <a:ext cx="7585597" cy="4321175"/>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dk1"/>
              </a:buClr>
              <a:buSzPts val="2040"/>
              <a:buFont typeface="Noto Sans Symbols"/>
              <a:buChar char="❖"/>
            </a:pPr>
            <a:r>
              <a:rPr lang="en" sz="2040" b="0" i="0" u="none" strike="noStrike" cap="none" dirty="0">
                <a:solidFill>
                  <a:schemeClr val="dk1"/>
                </a:solidFill>
                <a:latin typeface="Candara"/>
                <a:ea typeface="Candara"/>
                <a:cs typeface="Candara"/>
                <a:sym typeface="Candara"/>
              </a:rPr>
              <a:t>Follow Traffic &amp; Parking Regulations to keep the children safe.</a:t>
            </a:r>
            <a:endParaRPr sz="2400" b="0" i="0" u="none" strike="noStrike" cap="none" dirty="0">
              <a:solidFill>
                <a:schemeClr val="dk1"/>
              </a:solidFill>
              <a:latin typeface="Candara"/>
              <a:ea typeface="Candara"/>
              <a:cs typeface="Candara"/>
              <a:sym typeface="Candara"/>
            </a:endParaRPr>
          </a:p>
          <a:p>
            <a:pPr marL="274320" marR="0" lvl="0" indent="-274320" algn="l" rtl="0">
              <a:lnSpc>
                <a:spcPct val="80000"/>
              </a:lnSpc>
              <a:spcBef>
                <a:spcPts val="408"/>
              </a:spcBef>
              <a:spcAft>
                <a:spcPts val="0"/>
              </a:spcAft>
              <a:buClr>
                <a:schemeClr val="dk1"/>
              </a:buClr>
              <a:buSzPts val="2040"/>
              <a:buFont typeface="Noto Sans Symbols"/>
              <a:buChar char="❖"/>
            </a:pPr>
            <a:r>
              <a:rPr lang="en" sz="2040" b="0" i="0" u="none" strike="noStrike" cap="none" dirty="0">
                <a:solidFill>
                  <a:schemeClr val="dk1"/>
                </a:solidFill>
                <a:latin typeface="Candara"/>
                <a:ea typeface="Candara"/>
                <a:cs typeface="Candara"/>
                <a:sym typeface="Candara"/>
              </a:rPr>
              <a:t>Cross at intersections ONLY. </a:t>
            </a:r>
            <a:endParaRPr sz="2400" b="0" i="0" u="none" strike="noStrike" cap="none" dirty="0">
              <a:solidFill>
                <a:schemeClr val="dk1"/>
              </a:solidFill>
              <a:latin typeface="Candara"/>
              <a:ea typeface="Candara"/>
              <a:cs typeface="Candara"/>
              <a:sym typeface="Candara"/>
            </a:endParaRPr>
          </a:p>
          <a:p>
            <a:pPr marL="274320" marR="0" lvl="0" indent="-274320" algn="l" rtl="0">
              <a:lnSpc>
                <a:spcPct val="80000"/>
              </a:lnSpc>
              <a:spcBef>
                <a:spcPts val="408"/>
              </a:spcBef>
              <a:spcAft>
                <a:spcPts val="0"/>
              </a:spcAft>
              <a:buClr>
                <a:schemeClr val="dk1"/>
              </a:buClr>
              <a:buSzPts val="2040"/>
              <a:buFont typeface="Noto Sans Symbols"/>
              <a:buChar char="❖"/>
            </a:pPr>
            <a:r>
              <a:rPr lang="en" sz="2040" b="0" i="0" u="none" strike="noStrike" cap="none" dirty="0">
                <a:solidFill>
                  <a:schemeClr val="dk1"/>
                </a:solidFill>
                <a:latin typeface="Candara"/>
                <a:ea typeface="Candara"/>
                <a:cs typeface="Candara"/>
                <a:sym typeface="Candara"/>
              </a:rPr>
              <a:t>Hold your child’s hand during Arrival and Dismissal. Inform ALL persons allowed to pick up your child of the school rules and regulations. </a:t>
            </a:r>
            <a:endParaRPr sz="2400" b="0" i="0" u="none" strike="noStrike" cap="none" dirty="0">
              <a:solidFill>
                <a:schemeClr val="dk1"/>
              </a:solidFill>
              <a:latin typeface="Candara"/>
              <a:ea typeface="Candara"/>
              <a:cs typeface="Candara"/>
              <a:sym typeface="Candara"/>
            </a:endParaRPr>
          </a:p>
          <a:p>
            <a:pPr marL="274320" marR="0" lvl="0" indent="-274320" algn="l" rtl="0">
              <a:lnSpc>
                <a:spcPct val="80000"/>
              </a:lnSpc>
              <a:spcBef>
                <a:spcPts val="408"/>
              </a:spcBef>
              <a:spcAft>
                <a:spcPts val="0"/>
              </a:spcAft>
              <a:buClr>
                <a:schemeClr val="dk1"/>
              </a:buClr>
              <a:buSzPts val="2040"/>
              <a:buFont typeface="Noto Sans Symbols"/>
              <a:buChar char="❖"/>
            </a:pPr>
            <a:r>
              <a:rPr lang="en" sz="2040" b="1" i="0" u="none" strike="noStrike" cap="none" dirty="0">
                <a:solidFill>
                  <a:schemeClr val="dk1"/>
                </a:solidFill>
                <a:latin typeface="Candara"/>
                <a:ea typeface="Candara"/>
                <a:cs typeface="Candara"/>
                <a:sym typeface="Candara"/>
              </a:rPr>
              <a:t>NO CELL PHONE USE WHILE AT CENTER</a:t>
            </a:r>
            <a:endParaRPr dirty="0">
              <a:solidFill>
                <a:schemeClr val="dk1"/>
              </a:solidFill>
            </a:endParaRPr>
          </a:p>
          <a:p>
            <a:pPr marL="274320" marR="0" lvl="0" indent="-274320" algn="l" rtl="0">
              <a:lnSpc>
                <a:spcPct val="80000"/>
              </a:lnSpc>
              <a:spcBef>
                <a:spcPts val="408"/>
              </a:spcBef>
              <a:spcAft>
                <a:spcPts val="0"/>
              </a:spcAft>
              <a:buClr>
                <a:schemeClr val="dk1"/>
              </a:buClr>
              <a:buSzPts val="2040"/>
              <a:buFont typeface="Noto Sans Symbols"/>
              <a:buChar char="❖"/>
            </a:pPr>
            <a:r>
              <a:rPr lang="en" sz="2040" b="0" i="0" u="none" strike="noStrike" cap="none" dirty="0">
                <a:solidFill>
                  <a:schemeClr val="dk1"/>
                </a:solidFill>
                <a:latin typeface="Candara"/>
                <a:ea typeface="Candara"/>
                <a:cs typeface="Candara"/>
                <a:sym typeface="Candara"/>
              </a:rPr>
              <a:t>Center doors are locked at all times</a:t>
            </a:r>
            <a:endParaRPr sz="2400" b="0" i="0" u="none" strike="noStrike" cap="none" dirty="0">
              <a:solidFill>
                <a:schemeClr val="dk1"/>
              </a:solidFill>
              <a:latin typeface="Candara"/>
              <a:ea typeface="Candara"/>
              <a:cs typeface="Candara"/>
              <a:sym typeface="Candara"/>
            </a:endParaRPr>
          </a:p>
          <a:p>
            <a:pPr marL="274320" marR="0" lvl="0" indent="-274320" algn="l" rtl="0">
              <a:lnSpc>
                <a:spcPct val="80000"/>
              </a:lnSpc>
              <a:spcBef>
                <a:spcPts val="408"/>
              </a:spcBef>
              <a:spcAft>
                <a:spcPts val="0"/>
              </a:spcAft>
              <a:buClr>
                <a:schemeClr val="dk1"/>
              </a:buClr>
              <a:buSzPts val="2040"/>
              <a:buFont typeface="Noto Sans Symbols"/>
              <a:buChar char="❖"/>
            </a:pPr>
            <a:r>
              <a:rPr lang="en" sz="2040" b="1" i="0" u="none" strike="noStrike" cap="none" dirty="0">
                <a:solidFill>
                  <a:schemeClr val="dk1"/>
                </a:solidFill>
                <a:latin typeface="Candara"/>
                <a:ea typeface="Candara"/>
                <a:cs typeface="Candara"/>
                <a:sym typeface="Candara"/>
              </a:rPr>
              <a:t>VISITORS MUST HAVE A VALID PICTURE ID AT ALL TIMES – </a:t>
            </a:r>
            <a:endParaRPr sz="2040" b="1" i="0" u="none" strike="noStrike" cap="none" dirty="0">
              <a:solidFill>
                <a:schemeClr val="dk1"/>
              </a:solidFill>
              <a:latin typeface="Candara"/>
              <a:ea typeface="Candara"/>
              <a:cs typeface="Candara"/>
              <a:sym typeface="Candara"/>
            </a:endParaRPr>
          </a:p>
          <a:p>
            <a:pPr marL="0" marR="0" lvl="0" indent="0" algn="l" rtl="0">
              <a:lnSpc>
                <a:spcPct val="80000"/>
              </a:lnSpc>
              <a:spcBef>
                <a:spcPts val="408"/>
              </a:spcBef>
              <a:spcAft>
                <a:spcPts val="0"/>
              </a:spcAft>
              <a:buNone/>
            </a:pPr>
            <a:r>
              <a:rPr lang="en" sz="2040" b="1" i="0" u="none" strike="noStrike" cap="none" dirty="0">
                <a:solidFill>
                  <a:schemeClr val="dk1"/>
                </a:solidFill>
                <a:latin typeface="Candara"/>
                <a:ea typeface="Candara"/>
                <a:cs typeface="Candara"/>
                <a:sym typeface="Candara"/>
              </a:rPr>
              <a:t>     NO EXCEPTIONS!</a:t>
            </a:r>
            <a:endParaRPr sz="2040" b="1" i="0" u="none" strike="noStrike" cap="none" dirty="0">
              <a:solidFill>
                <a:schemeClr val="dk1"/>
              </a:solidFill>
              <a:latin typeface="Candara"/>
              <a:ea typeface="Candara"/>
              <a:cs typeface="Candara"/>
              <a:sym typeface="Candara"/>
            </a:endParaRPr>
          </a:p>
          <a:p>
            <a:pPr marL="274320" marR="0" lvl="0" indent="-274320" algn="l" rtl="0">
              <a:lnSpc>
                <a:spcPct val="80000"/>
              </a:lnSpc>
              <a:spcBef>
                <a:spcPts val="408"/>
              </a:spcBef>
              <a:spcAft>
                <a:spcPts val="0"/>
              </a:spcAft>
              <a:buClr>
                <a:schemeClr val="dk1"/>
              </a:buClr>
              <a:buSzPts val="2040"/>
              <a:buFont typeface="Noto Sans Symbols"/>
              <a:buChar char="❖"/>
            </a:pPr>
            <a:r>
              <a:rPr lang="en" sz="2040" b="0" i="0" u="none" strike="noStrike" cap="none" dirty="0">
                <a:solidFill>
                  <a:schemeClr val="dk1"/>
                </a:solidFill>
                <a:latin typeface="Candara"/>
                <a:ea typeface="Candara"/>
                <a:cs typeface="Candara"/>
                <a:sym typeface="Candara"/>
              </a:rPr>
              <a:t>Ring doorbell to come into the center. </a:t>
            </a:r>
            <a:endParaRPr sz="2400" b="0" i="0" u="none" strike="noStrike" cap="none" dirty="0">
              <a:solidFill>
                <a:schemeClr val="dk1"/>
              </a:solidFill>
              <a:latin typeface="Candara"/>
              <a:ea typeface="Candara"/>
              <a:cs typeface="Candara"/>
              <a:sym typeface="Candara"/>
            </a:endParaRPr>
          </a:p>
          <a:p>
            <a:pPr marL="274320" marR="0" lvl="0" indent="-274320" algn="l" rtl="0">
              <a:lnSpc>
                <a:spcPct val="80000"/>
              </a:lnSpc>
              <a:spcBef>
                <a:spcPts val="408"/>
              </a:spcBef>
              <a:spcAft>
                <a:spcPts val="0"/>
              </a:spcAft>
              <a:buClr>
                <a:schemeClr val="dk1"/>
              </a:buClr>
              <a:buSzPts val="2040"/>
              <a:buFont typeface="Noto Sans Symbols"/>
              <a:buChar char="❖"/>
            </a:pPr>
            <a:r>
              <a:rPr lang="en" sz="2040" b="0" i="0" u="none" strike="noStrike" cap="none" dirty="0">
                <a:solidFill>
                  <a:schemeClr val="dk1"/>
                </a:solidFill>
                <a:latin typeface="Candara"/>
                <a:ea typeface="Candara"/>
                <a:cs typeface="Candara"/>
                <a:sym typeface="Candara"/>
              </a:rPr>
              <a:t>Teachers are not available during the school day. Any questions or concerns can be directed to your Family Worker.</a:t>
            </a:r>
            <a:endParaRPr sz="2040" b="0" i="0" u="none" strike="noStrike" cap="none" dirty="0">
              <a:solidFill>
                <a:schemeClr val="dk1"/>
              </a:solidFill>
              <a:latin typeface="Candara"/>
              <a:ea typeface="Candara"/>
              <a:cs typeface="Candara"/>
              <a:sym typeface="Candara"/>
            </a:endParaRPr>
          </a:p>
        </p:txBody>
      </p:sp>
      <p:pic>
        <p:nvPicPr>
          <p:cNvPr id="301" name="Google Shape;301;p34"/>
          <p:cNvPicPr preferRelativeResize="0"/>
          <p:nvPr/>
        </p:nvPicPr>
        <p:blipFill rotWithShape="1">
          <a:blip r:embed="rId4">
            <a:alphaModFix/>
          </a:blip>
          <a:srcRect/>
          <a:stretch/>
        </p:blipFill>
        <p:spPr>
          <a:xfrm>
            <a:off x="7502502" y="2476749"/>
            <a:ext cx="1101200" cy="1643550"/>
          </a:xfrm>
          <a:prstGeom prst="rect">
            <a:avLst/>
          </a:prstGeom>
          <a:noFill/>
          <a:ln>
            <a:noFill/>
          </a:ln>
        </p:spPr>
      </p:pic>
      <p:sp>
        <p:nvSpPr>
          <p:cNvPr id="302" name="Google Shape;302;p34"/>
          <p:cNvSpPr txBox="1"/>
          <p:nvPr/>
        </p:nvSpPr>
        <p:spPr>
          <a:xfrm>
            <a:off x="408893" y="4703625"/>
            <a:ext cx="7985400" cy="37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Please call the school or email info@passaicheadstart.org for more information.</a:t>
            </a:r>
            <a:endParaRPr sz="1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0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0" end="0"/>
                                            </p:txEl>
                                          </p:spTgt>
                                        </p:tgtEl>
                                        <p:attrNameLst>
                                          <p:attrName>style.visibility</p:attrName>
                                        </p:attrNameLst>
                                      </p:cBhvr>
                                      <p:to>
                                        <p:strVal val="visible"/>
                                      </p:to>
                                    </p:set>
                                    <p:animEffect transition="in" filter="fade">
                                      <p:cBhvr>
                                        <p:cTn id="12" dur="1000"/>
                                        <p:tgtEl>
                                          <p:spTgt spid="3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xEl>
                                              <p:pRg st="1" end="1"/>
                                            </p:txEl>
                                          </p:spTgt>
                                        </p:tgtEl>
                                        <p:attrNameLst>
                                          <p:attrName>style.visibility</p:attrName>
                                        </p:attrNameLst>
                                      </p:cBhvr>
                                      <p:to>
                                        <p:strVal val="visible"/>
                                      </p:to>
                                    </p:set>
                                    <p:animEffect transition="in" filter="fade">
                                      <p:cBhvr>
                                        <p:cTn id="17" dur="1000"/>
                                        <p:tgtEl>
                                          <p:spTgt spid="3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xEl>
                                              <p:pRg st="2" end="2"/>
                                            </p:txEl>
                                          </p:spTgt>
                                        </p:tgtEl>
                                        <p:attrNameLst>
                                          <p:attrName>style.visibility</p:attrName>
                                        </p:attrNameLst>
                                      </p:cBhvr>
                                      <p:to>
                                        <p:strVal val="visible"/>
                                      </p:to>
                                    </p:set>
                                    <p:animEffect transition="in" filter="fade">
                                      <p:cBhvr>
                                        <p:cTn id="22" dur="1000"/>
                                        <p:tgtEl>
                                          <p:spTgt spid="3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0">
                                            <p:txEl>
                                              <p:pRg st="3" end="3"/>
                                            </p:txEl>
                                          </p:spTgt>
                                        </p:tgtEl>
                                        <p:attrNameLst>
                                          <p:attrName>style.visibility</p:attrName>
                                        </p:attrNameLst>
                                      </p:cBhvr>
                                      <p:to>
                                        <p:strVal val="visible"/>
                                      </p:to>
                                    </p:set>
                                    <p:animEffect transition="in" filter="fade">
                                      <p:cBhvr>
                                        <p:cTn id="27" dur="1000"/>
                                        <p:tgtEl>
                                          <p:spTgt spid="3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0">
                                            <p:txEl>
                                              <p:pRg st="4" end="4"/>
                                            </p:txEl>
                                          </p:spTgt>
                                        </p:tgtEl>
                                        <p:attrNameLst>
                                          <p:attrName>style.visibility</p:attrName>
                                        </p:attrNameLst>
                                      </p:cBhvr>
                                      <p:to>
                                        <p:strVal val="visible"/>
                                      </p:to>
                                    </p:set>
                                    <p:animEffect transition="in" filter="fade">
                                      <p:cBhvr>
                                        <p:cTn id="32" dur="1000"/>
                                        <p:tgtEl>
                                          <p:spTgt spid="30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0">
                                            <p:txEl>
                                              <p:pRg st="5" end="5"/>
                                            </p:txEl>
                                          </p:spTgt>
                                        </p:tgtEl>
                                        <p:attrNameLst>
                                          <p:attrName>style.visibility</p:attrName>
                                        </p:attrNameLst>
                                      </p:cBhvr>
                                      <p:to>
                                        <p:strVal val="visible"/>
                                      </p:to>
                                    </p:set>
                                    <p:animEffect transition="in" filter="fade">
                                      <p:cBhvr>
                                        <p:cTn id="37" dur="1000"/>
                                        <p:tgtEl>
                                          <p:spTgt spid="30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0">
                                            <p:txEl>
                                              <p:pRg st="6" end="6"/>
                                            </p:txEl>
                                          </p:spTgt>
                                        </p:tgtEl>
                                        <p:attrNameLst>
                                          <p:attrName>style.visibility</p:attrName>
                                        </p:attrNameLst>
                                      </p:cBhvr>
                                      <p:to>
                                        <p:strVal val="visible"/>
                                      </p:to>
                                    </p:set>
                                    <p:animEffect transition="in" filter="fade">
                                      <p:cBhvr>
                                        <p:cTn id="42" dur="1000"/>
                                        <p:tgtEl>
                                          <p:spTgt spid="30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0">
                                            <p:txEl>
                                              <p:pRg st="7" end="7"/>
                                            </p:txEl>
                                          </p:spTgt>
                                        </p:tgtEl>
                                        <p:attrNameLst>
                                          <p:attrName>style.visibility</p:attrName>
                                        </p:attrNameLst>
                                      </p:cBhvr>
                                      <p:to>
                                        <p:strVal val="visible"/>
                                      </p:to>
                                    </p:set>
                                    <p:animEffect transition="in" filter="fade">
                                      <p:cBhvr>
                                        <p:cTn id="47" dur="1000"/>
                                        <p:tgtEl>
                                          <p:spTgt spid="30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0">
                                            <p:txEl>
                                              <p:pRg st="8" end="8"/>
                                            </p:txEl>
                                          </p:spTgt>
                                        </p:tgtEl>
                                        <p:attrNameLst>
                                          <p:attrName>style.visibility</p:attrName>
                                        </p:attrNameLst>
                                      </p:cBhvr>
                                      <p:to>
                                        <p:strVal val="visible"/>
                                      </p:to>
                                    </p:set>
                                    <p:animEffect transition="in" filter="fade">
                                      <p:cBhvr>
                                        <p:cTn id="52" dur="1000"/>
                                        <p:tgtEl>
                                          <p:spTgt spid="30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2"/>
                                        </p:tgtEl>
                                        <p:attrNameLst>
                                          <p:attrName>style.visibility</p:attrName>
                                        </p:attrNameLst>
                                      </p:cBhvr>
                                      <p:to>
                                        <p:strVal val="visible"/>
                                      </p:to>
                                    </p:set>
                                    <p:animEffect transition="in" filter="fade">
                                      <p:cBhvr>
                                        <p:cTn id="57"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308" name="Google Shape;308;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309" name="Google Shape;309;p35"/>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310" name="Google Shape;310;p35"/>
          <p:cNvSpPr txBox="1"/>
          <p:nvPr/>
        </p:nvSpPr>
        <p:spPr>
          <a:xfrm>
            <a:off x="457200" y="3383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School Closing</a:t>
            </a:r>
            <a:endParaRPr sz="4400" b="1" i="0" u="none" strike="noStrike" cap="none">
              <a:solidFill>
                <a:srgbClr val="073E87"/>
              </a:solidFill>
              <a:latin typeface="Candara"/>
              <a:ea typeface="Candara"/>
              <a:cs typeface="Candara"/>
              <a:sym typeface="Candara"/>
            </a:endParaRPr>
          </a:p>
        </p:txBody>
      </p:sp>
      <p:sp>
        <p:nvSpPr>
          <p:cNvPr id="311" name="Google Shape;311;p35"/>
          <p:cNvSpPr txBox="1"/>
          <p:nvPr/>
        </p:nvSpPr>
        <p:spPr>
          <a:xfrm>
            <a:off x="2140299" y="1929456"/>
            <a:ext cx="5355772" cy="26550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480"/>
              </a:spcBef>
              <a:spcAft>
                <a:spcPts val="0"/>
              </a:spcAft>
              <a:buNone/>
            </a:pPr>
            <a:r>
              <a:rPr lang="en" sz="2400" b="1" i="0" u="none" strike="noStrike" cap="none">
                <a:solidFill>
                  <a:schemeClr val="dk1"/>
                </a:solidFill>
                <a:latin typeface="Candara"/>
                <a:ea typeface="Candara"/>
                <a:cs typeface="Candara"/>
                <a:sym typeface="Candara"/>
              </a:rPr>
              <a:t>For school closings or delayed openings due to weather or </a:t>
            </a:r>
            <a:endParaRPr>
              <a:solidFill>
                <a:schemeClr val="dk1"/>
              </a:solidFill>
            </a:endParaRPr>
          </a:p>
          <a:p>
            <a:pPr marL="0" marR="0" lvl="0" indent="0" algn="ctr" rtl="0">
              <a:lnSpc>
                <a:spcPct val="100000"/>
              </a:lnSpc>
              <a:spcBef>
                <a:spcPts val="480"/>
              </a:spcBef>
              <a:spcAft>
                <a:spcPts val="0"/>
              </a:spcAft>
              <a:buNone/>
            </a:pPr>
            <a:r>
              <a:rPr lang="en" sz="2400" b="1" i="0" u="none" strike="noStrike" cap="none">
                <a:solidFill>
                  <a:schemeClr val="dk1"/>
                </a:solidFill>
                <a:latin typeface="Candara"/>
                <a:ea typeface="Candara"/>
                <a:cs typeface="Candara"/>
                <a:sym typeface="Candara"/>
              </a:rPr>
              <a:t>other emergency conditions, </a:t>
            </a:r>
            <a:endParaRPr>
              <a:solidFill>
                <a:schemeClr val="dk1"/>
              </a:solidFill>
            </a:endParaRPr>
          </a:p>
          <a:p>
            <a:pPr marL="0" marR="0" lvl="0" indent="0" algn="ctr" rtl="0">
              <a:lnSpc>
                <a:spcPct val="100000"/>
              </a:lnSpc>
              <a:spcBef>
                <a:spcPts val="480"/>
              </a:spcBef>
              <a:spcAft>
                <a:spcPts val="0"/>
              </a:spcAft>
              <a:buNone/>
            </a:pPr>
            <a:r>
              <a:rPr lang="en" sz="2400" b="1" i="0" u="none" strike="noStrike" cap="none">
                <a:solidFill>
                  <a:schemeClr val="dk1"/>
                </a:solidFill>
                <a:latin typeface="Candara"/>
                <a:ea typeface="Candara"/>
                <a:cs typeface="Candara"/>
                <a:sym typeface="Candara"/>
              </a:rPr>
              <a:t>please call (973) 365-5860 after 7:00 am.</a:t>
            </a:r>
            <a:endParaRPr sz="2400" b="1" i="0" u="none" strike="noStrike" cap="none">
              <a:solidFill>
                <a:schemeClr val="dk1"/>
              </a:solidFill>
              <a:latin typeface="Candara"/>
              <a:ea typeface="Candara"/>
              <a:cs typeface="Candara"/>
              <a:sym typeface="Candara"/>
            </a:endParaRPr>
          </a:p>
        </p:txBody>
      </p:sp>
      <p:pic>
        <p:nvPicPr>
          <p:cNvPr id="312" name="Google Shape;312;p35"/>
          <p:cNvPicPr preferRelativeResize="0"/>
          <p:nvPr/>
        </p:nvPicPr>
        <p:blipFill rotWithShape="1">
          <a:blip r:embed="rId4">
            <a:alphaModFix/>
          </a:blip>
          <a:srcRect/>
          <a:stretch/>
        </p:blipFill>
        <p:spPr>
          <a:xfrm>
            <a:off x="7496077" y="1929443"/>
            <a:ext cx="1727499" cy="2484474"/>
          </a:xfrm>
          <a:prstGeom prst="rect">
            <a:avLst/>
          </a:prstGeom>
          <a:noFill/>
          <a:ln>
            <a:noFill/>
          </a:ln>
        </p:spPr>
      </p:pic>
      <p:sp>
        <p:nvSpPr>
          <p:cNvPr id="313" name="Google Shape;313;p35"/>
          <p:cNvSpPr txBox="1"/>
          <p:nvPr/>
        </p:nvSpPr>
        <p:spPr>
          <a:xfrm>
            <a:off x="7704350" y="2255725"/>
            <a:ext cx="871800" cy="45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000000"/>
                </a:solidFill>
                <a:latin typeface="Calibri"/>
                <a:ea typeface="Calibri"/>
                <a:cs typeface="Calibri"/>
                <a:sym typeface="Calibri"/>
              </a:rPr>
              <a:t>Passaic Head Start</a:t>
            </a:r>
            <a:endParaRPr/>
          </a:p>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Calibri"/>
                <a:ea typeface="Calibri"/>
                <a:cs typeface="Calibri"/>
                <a:sym typeface="Calibri"/>
              </a:rPr>
              <a:t> (973) 365-5860</a:t>
            </a:r>
            <a:endParaRPr sz="8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319" name="Google Shape;319;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320" name="Google Shape;320;p36"/>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321" name="Google Shape;321;p36"/>
          <p:cNvSpPr txBox="1"/>
          <p:nvPr/>
        </p:nvSpPr>
        <p:spPr>
          <a:xfrm>
            <a:off x="457200" y="3383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959"/>
              <a:buFont typeface="Arial"/>
              <a:buNone/>
            </a:pPr>
            <a:r>
              <a:rPr lang="en" sz="3959" b="1" i="0" u="none" strike="noStrike" cap="none">
                <a:solidFill>
                  <a:srgbClr val="073E87"/>
                </a:solidFill>
                <a:latin typeface="Candara"/>
                <a:ea typeface="Candara"/>
                <a:cs typeface="Candara"/>
                <a:sym typeface="Candara"/>
              </a:rPr>
              <a:t>Thank You and Welcome to </a:t>
            </a:r>
            <a:br>
              <a:rPr lang="en" sz="3959" b="1" i="0" u="none" strike="noStrike" cap="none">
                <a:solidFill>
                  <a:srgbClr val="073E87"/>
                </a:solidFill>
                <a:latin typeface="Candara"/>
                <a:ea typeface="Candara"/>
                <a:cs typeface="Candara"/>
                <a:sym typeface="Candara"/>
              </a:rPr>
            </a:br>
            <a:r>
              <a:rPr lang="en" sz="3959" b="1" i="0" u="none" strike="noStrike" cap="none">
                <a:solidFill>
                  <a:srgbClr val="073E87"/>
                </a:solidFill>
                <a:latin typeface="Candara"/>
                <a:ea typeface="Candara"/>
                <a:cs typeface="Candara"/>
                <a:sym typeface="Candara"/>
              </a:rPr>
              <a:t>Passaic Family Head Start</a:t>
            </a:r>
            <a:endParaRPr sz="3959" b="1" i="0" u="none" strike="noStrike" cap="none">
              <a:solidFill>
                <a:srgbClr val="073E87"/>
              </a:solidFill>
              <a:latin typeface="Candara"/>
              <a:ea typeface="Candara"/>
              <a:cs typeface="Candara"/>
              <a:sym typeface="Candara"/>
            </a:endParaRPr>
          </a:p>
        </p:txBody>
      </p:sp>
      <p:sp>
        <p:nvSpPr>
          <p:cNvPr id="322" name="Google Shape;322;p36"/>
          <p:cNvSpPr txBox="1"/>
          <p:nvPr/>
        </p:nvSpPr>
        <p:spPr>
          <a:xfrm>
            <a:off x="748602" y="1779500"/>
            <a:ext cx="7823067" cy="3450600"/>
          </a:xfrm>
          <a:prstGeom prst="rect">
            <a:avLst/>
          </a:prstGeom>
          <a:noFill/>
          <a:ln>
            <a:noFill/>
          </a:ln>
        </p:spPr>
        <p:txBody>
          <a:bodyPr spcFirstLastPara="1" wrap="square" lIns="91425" tIns="45700" rIns="91425" bIns="45700" anchor="t" anchorCtr="0">
            <a:noAutofit/>
          </a:bodyPr>
          <a:lstStyle/>
          <a:p>
            <a:pPr marL="274320" marR="0" lvl="0" indent="-274320" algn="ctr" rtl="0">
              <a:lnSpc>
                <a:spcPct val="100000"/>
              </a:lnSpc>
              <a:spcBef>
                <a:spcPts val="0"/>
              </a:spcBef>
              <a:spcAft>
                <a:spcPts val="0"/>
              </a:spcAft>
              <a:buClr>
                <a:srgbClr val="000000"/>
              </a:buClr>
              <a:buSzPts val="2400"/>
              <a:buFont typeface="Arial"/>
              <a:buNone/>
            </a:pPr>
            <a:r>
              <a:rPr lang="en" sz="2400" b="1" i="0" u="none" strike="noStrike" cap="none" dirty="0">
                <a:solidFill>
                  <a:schemeClr val="dk1"/>
                </a:solidFill>
                <a:latin typeface="Candara"/>
                <a:ea typeface="Candara"/>
                <a:cs typeface="Candara"/>
                <a:sym typeface="Candara"/>
              </a:rPr>
              <a:t>Head Start’s approach to school readiness means that </a:t>
            </a:r>
            <a:r>
              <a:rPr lang="en" sz="2600" b="1" i="1" u="none" strike="noStrike" cap="none" dirty="0">
                <a:solidFill>
                  <a:schemeClr val="dk1"/>
                </a:solidFill>
                <a:latin typeface="Candara"/>
                <a:ea typeface="Candara"/>
                <a:cs typeface="Candara"/>
                <a:sym typeface="Candara"/>
              </a:rPr>
              <a:t>children</a:t>
            </a:r>
            <a:r>
              <a:rPr lang="en" sz="2400" b="1" i="0" u="none" strike="noStrike" cap="none" dirty="0">
                <a:solidFill>
                  <a:schemeClr val="dk1"/>
                </a:solidFill>
                <a:latin typeface="Candara"/>
                <a:ea typeface="Candara"/>
                <a:cs typeface="Candara"/>
                <a:sym typeface="Candara"/>
              </a:rPr>
              <a:t> are ready for school, </a:t>
            </a:r>
            <a:endParaRPr sz="2400" b="1" i="0" u="none" strike="noStrike" cap="none" dirty="0">
              <a:solidFill>
                <a:schemeClr val="dk1"/>
              </a:solidFill>
              <a:latin typeface="Candara"/>
              <a:ea typeface="Candara"/>
              <a:cs typeface="Candara"/>
              <a:sym typeface="Candara"/>
            </a:endParaRPr>
          </a:p>
          <a:p>
            <a:pPr marL="274320" marR="0" lvl="0" indent="-274320" algn="ctr" rtl="0">
              <a:lnSpc>
                <a:spcPct val="100000"/>
              </a:lnSpc>
              <a:spcBef>
                <a:spcPts val="0"/>
              </a:spcBef>
              <a:spcAft>
                <a:spcPts val="0"/>
              </a:spcAft>
              <a:buClr>
                <a:srgbClr val="000000"/>
              </a:buClr>
              <a:buSzPts val="2600"/>
              <a:buFont typeface="Arial"/>
              <a:buNone/>
            </a:pPr>
            <a:r>
              <a:rPr lang="en" sz="2600" b="1" i="1" u="none" strike="noStrike" cap="none" dirty="0">
                <a:solidFill>
                  <a:schemeClr val="dk1"/>
                </a:solidFill>
                <a:latin typeface="Candara"/>
                <a:ea typeface="Candara"/>
                <a:cs typeface="Candara"/>
                <a:sym typeface="Candara"/>
              </a:rPr>
              <a:t>families</a:t>
            </a:r>
            <a:r>
              <a:rPr lang="en" sz="2600" b="1" i="0" u="none" strike="noStrike" cap="none" dirty="0">
                <a:solidFill>
                  <a:schemeClr val="dk1"/>
                </a:solidFill>
                <a:latin typeface="Candara"/>
                <a:ea typeface="Candara"/>
                <a:cs typeface="Candara"/>
                <a:sym typeface="Candara"/>
              </a:rPr>
              <a:t> </a:t>
            </a:r>
            <a:r>
              <a:rPr lang="en" sz="2400" b="1" i="0" u="none" strike="noStrike" cap="none" dirty="0">
                <a:solidFill>
                  <a:schemeClr val="dk1"/>
                </a:solidFill>
                <a:latin typeface="Candara"/>
                <a:ea typeface="Candara"/>
                <a:cs typeface="Candara"/>
                <a:sym typeface="Candara"/>
              </a:rPr>
              <a:t>are ready to support their children’s learning, and </a:t>
            </a:r>
            <a:r>
              <a:rPr lang="en" sz="2600" b="1" i="1" u="none" strike="noStrike" cap="none" dirty="0">
                <a:solidFill>
                  <a:schemeClr val="dk1"/>
                </a:solidFill>
                <a:latin typeface="Candara"/>
                <a:ea typeface="Candara"/>
                <a:cs typeface="Candara"/>
                <a:sym typeface="Candara"/>
              </a:rPr>
              <a:t>schools</a:t>
            </a:r>
            <a:r>
              <a:rPr lang="en" sz="2400" b="1" i="0" u="none" strike="noStrike" cap="none" dirty="0">
                <a:solidFill>
                  <a:schemeClr val="dk1"/>
                </a:solidFill>
                <a:latin typeface="Candara"/>
                <a:ea typeface="Candara"/>
                <a:cs typeface="Candara"/>
                <a:sym typeface="Candara"/>
              </a:rPr>
              <a:t> are ready for children</a:t>
            </a:r>
            <a:r>
              <a:rPr lang="en" sz="2400" b="0" i="0" u="none" strike="noStrike" cap="none" dirty="0">
                <a:solidFill>
                  <a:schemeClr val="dk1"/>
                </a:solidFill>
                <a:latin typeface="Candara"/>
                <a:ea typeface="Candara"/>
                <a:cs typeface="Candara"/>
                <a:sym typeface="Candara"/>
              </a:rPr>
              <a:t>. </a:t>
            </a:r>
            <a:endParaRPr sz="2400" b="0" i="0" u="none" strike="noStrike" cap="none" dirty="0">
              <a:solidFill>
                <a:schemeClr val="dk1"/>
              </a:solidFill>
              <a:latin typeface="Candara"/>
              <a:ea typeface="Candara"/>
              <a:cs typeface="Candara"/>
              <a:sym typeface="Candara"/>
            </a:endParaRPr>
          </a:p>
          <a:p>
            <a:pPr marL="274320" marR="0" lvl="0" indent="-274320" algn="l" rtl="0">
              <a:lnSpc>
                <a:spcPct val="100000"/>
              </a:lnSpc>
              <a:spcBef>
                <a:spcPts val="480"/>
              </a:spcBef>
              <a:spcAft>
                <a:spcPts val="0"/>
              </a:spcAft>
              <a:buClr>
                <a:srgbClr val="000000"/>
              </a:buClr>
              <a:buSzPts val="2400"/>
              <a:buFont typeface="Arial"/>
              <a:buNone/>
            </a:pPr>
            <a:endParaRPr sz="2400" b="0" i="0" u="none" strike="noStrike" cap="none" dirty="0">
              <a:solidFill>
                <a:schemeClr val="dk1"/>
              </a:solidFill>
              <a:latin typeface="Candara"/>
              <a:ea typeface="Candara"/>
              <a:cs typeface="Candara"/>
              <a:sym typeface="Candara"/>
            </a:endParaRPr>
          </a:p>
          <a:p>
            <a:pPr marL="274320" marR="0" lvl="0" indent="-274320" algn="l" rtl="0">
              <a:lnSpc>
                <a:spcPct val="100000"/>
              </a:lnSpc>
              <a:spcBef>
                <a:spcPts val="480"/>
              </a:spcBef>
              <a:spcAft>
                <a:spcPts val="0"/>
              </a:spcAft>
              <a:buClr>
                <a:srgbClr val="000000"/>
              </a:buClr>
              <a:buSzPts val="2400"/>
              <a:buFont typeface="Arial"/>
              <a:buNone/>
            </a:pPr>
            <a:endParaRPr sz="2400" b="0" i="0" u="none" strike="noStrike" cap="none" dirty="0">
              <a:solidFill>
                <a:srgbClr val="073E87"/>
              </a:solidFill>
              <a:latin typeface="Candara"/>
              <a:ea typeface="Candara"/>
              <a:cs typeface="Candara"/>
              <a:sym typeface="Candara"/>
            </a:endParaRPr>
          </a:p>
        </p:txBody>
      </p:sp>
      <p:pic>
        <p:nvPicPr>
          <p:cNvPr id="323" name="Google Shape;323;p36"/>
          <p:cNvPicPr preferRelativeResize="0"/>
          <p:nvPr/>
        </p:nvPicPr>
        <p:blipFill rotWithShape="1">
          <a:blip r:embed="rId4">
            <a:alphaModFix/>
          </a:blip>
          <a:srcRect/>
          <a:stretch/>
        </p:blipFill>
        <p:spPr>
          <a:xfrm>
            <a:off x="3908809" y="3577213"/>
            <a:ext cx="1706414" cy="14900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71" name="Google Shape;71;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72" name="Google Shape;72;p15"/>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73" name="Google Shape;73;p15"/>
          <p:cNvSpPr txBox="1"/>
          <p:nvPr/>
        </p:nvSpPr>
        <p:spPr>
          <a:xfrm>
            <a:off x="457200" y="185928"/>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      Meet Our Staff</a:t>
            </a:r>
            <a:endParaRPr sz="4400" b="1" i="0" u="none" strike="noStrike" cap="none">
              <a:solidFill>
                <a:srgbClr val="073E87"/>
              </a:solidFill>
              <a:latin typeface="Candara"/>
              <a:ea typeface="Candara"/>
              <a:cs typeface="Candara"/>
              <a:sym typeface="Candara"/>
            </a:endParaRPr>
          </a:p>
        </p:txBody>
      </p:sp>
      <p:sp>
        <p:nvSpPr>
          <p:cNvPr id="74" name="Google Shape;74;p15"/>
          <p:cNvSpPr txBox="1"/>
          <p:nvPr/>
        </p:nvSpPr>
        <p:spPr>
          <a:xfrm>
            <a:off x="2763297" y="1573478"/>
            <a:ext cx="4551903" cy="34097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600" b="1">
              <a:solidFill>
                <a:srgbClr val="073E87"/>
              </a:solidFill>
              <a:latin typeface="Candara"/>
              <a:ea typeface="Candara"/>
              <a:cs typeface="Candara"/>
              <a:sym typeface="Candara"/>
            </a:endParaRPr>
          </a:p>
          <a:p>
            <a:pPr marL="0" marR="0" lvl="0" indent="0" algn="ctr" rtl="0">
              <a:lnSpc>
                <a:spcPct val="100000"/>
              </a:lnSpc>
              <a:spcBef>
                <a:spcPts val="0"/>
              </a:spcBef>
              <a:spcAft>
                <a:spcPts val="0"/>
              </a:spcAft>
              <a:buNone/>
            </a:pPr>
            <a:r>
              <a:rPr lang="en" sz="1700" b="1" i="0" u="none" strike="noStrike" cap="none">
                <a:solidFill>
                  <a:schemeClr val="dk1"/>
                </a:solidFill>
                <a:latin typeface="Candara"/>
                <a:ea typeface="Candara"/>
                <a:cs typeface="Candara"/>
                <a:sym typeface="Candara"/>
              </a:rPr>
              <a:t>Miriam Padilla, </a:t>
            </a:r>
            <a:r>
              <a:rPr lang="en" sz="1500" b="1" i="1" u="none" strike="noStrike" cap="none">
                <a:solidFill>
                  <a:schemeClr val="dk1"/>
                </a:solidFill>
                <a:latin typeface="Candara"/>
                <a:ea typeface="Candara"/>
                <a:cs typeface="Candara"/>
                <a:sym typeface="Candara"/>
              </a:rPr>
              <a:t>Health/Social Service Manager</a:t>
            </a:r>
            <a:endParaRPr sz="900" b="1" i="1"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None/>
            </a:pPr>
            <a:r>
              <a:rPr lang="en" sz="1700" b="1">
                <a:solidFill>
                  <a:schemeClr val="dk1"/>
                </a:solidFill>
                <a:latin typeface="Candara"/>
                <a:ea typeface="Candara"/>
                <a:cs typeface="Candara"/>
                <a:sym typeface="Candara"/>
              </a:rPr>
              <a:t>Cherie Bedell</a:t>
            </a:r>
            <a:r>
              <a:rPr lang="en" sz="1700" b="1" i="0" u="none" strike="noStrike" cap="none">
                <a:solidFill>
                  <a:schemeClr val="dk1"/>
                </a:solidFill>
                <a:latin typeface="Candara"/>
                <a:ea typeface="Candara"/>
                <a:cs typeface="Candara"/>
                <a:sym typeface="Candara"/>
              </a:rPr>
              <a:t>,</a:t>
            </a:r>
            <a:r>
              <a:rPr lang="en" sz="1700" b="1" i="1" u="none" strike="noStrike" cap="none">
                <a:solidFill>
                  <a:schemeClr val="dk1"/>
                </a:solidFill>
                <a:latin typeface="Candara"/>
                <a:ea typeface="Candara"/>
                <a:cs typeface="Candara"/>
                <a:sym typeface="Candara"/>
              </a:rPr>
              <a:t> </a:t>
            </a:r>
            <a:r>
              <a:rPr lang="en" sz="1500" b="1" i="1" u="none" strike="noStrike" cap="none">
                <a:solidFill>
                  <a:schemeClr val="dk1"/>
                </a:solidFill>
                <a:latin typeface="Candara"/>
                <a:ea typeface="Candara"/>
                <a:cs typeface="Candara"/>
                <a:sym typeface="Candara"/>
              </a:rPr>
              <a:t>Education/Special Services Manager</a:t>
            </a:r>
            <a:endParaRPr sz="900" b="1" i="1"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None/>
            </a:pPr>
            <a:endParaRPr sz="800" b="1" i="0" u="none" strike="noStrike" cap="none">
              <a:solidFill>
                <a:schemeClr val="dk1"/>
              </a:solidFill>
              <a:latin typeface="Candara"/>
              <a:ea typeface="Candara"/>
              <a:cs typeface="Candara"/>
              <a:sym typeface="Candara"/>
            </a:endParaRPr>
          </a:p>
          <a:p>
            <a:pPr marL="0" marR="0" lvl="0" indent="0" algn="ctr" rtl="0">
              <a:lnSpc>
                <a:spcPct val="100000"/>
              </a:lnSpc>
              <a:spcBef>
                <a:spcPts val="480"/>
              </a:spcBef>
              <a:spcAft>
                <a:spcPts val="0"/>
              </a:spcAft>
              <a:buNone/>
            </a:pPr>
            <a:endParaRPr sz="800" b="1" i="1" u="none" strike="noStrike" cap="none">
              <a:solidFill>
                <a:schemeClr val="dk1"/>
              </a:solidFill>
              <a:latin typeface="Candara"/>
              <a:ea typeface="Candara"/>
              <a:cs typeface="Candara"/>
              <a:sym typeface="Candara"/>
            </a:endParaRPr>
          </a:p>
          <a:p>
            <a:pPr marL="0" marR="0" lvl="0" indent="0" algn="ctr" rtl="0">
              <a:lnSpc>
                <a:spcPct val="100000"/>
              </a:lnSpc>
              <a:spcBef>
                <a:spcPts val="480"/>
              </a:spcBef>
              <a:spcAft>
                <a:spcPts val="0"/>
              </a:spcAft>
              <a:buNone/>
            </a:pPr>
            <a:endParaRPr sz="1700" b="1" u="sng">
              <a:solidFill>
                <a:schemeClr val="dk1"/>
              </a:solidFill>
              <a:latin typeface="Candara"/>
              <a:ea typeface="Candara"/>
              <a:cs typeface="Candara"/>
              <a:sym typeface="Candara"/>
            </a:endParaRPr>
          </a:p>
          <a:p>
            <a:pPr marL="0" marR="0" lvl="0" indent="0" algn="ctr" rtl="0">
              <a:lnSpc>
                <a:spcPct val="100000"/>
              </a:lnSpc>
              <a:spcBef>
                <a:spcPts val="480"/>
              </a:spcBef>
              <a:spcAft>
                <a:spcPts val="0"/>
              </a:spcAft>
              <a:buNone/>
            </a:pPr>
            <a:r>
              <a:rPr lang="en" sz="1700" b="1" i="0" u="sng" strike="noStrike" cap="none">
                <a:solidFill>
                  <a:schemeClr val="dk1"/>
                </a:solidFill>
                <a:latin typeface="Candara"/>
                <a:ea typeface="Candara"/>
                <a:cs typeface="Candara"/>
                <a:sym typeface="Candara"/>
              </a:rPr>
              <a:t>Health and Social Service Staff</a:t>
            </a:r>
            <a:endParaRPr sz="1500">
              <a:solidFill>
                <a:schemeClr val="dk1"/>
              </a:solidFill>
            </a:endParaRPr>
          </a:p>
          <a:p>
            <a:pPr marL="0" marR="0" lvl="0" indent="0" algn="ctr" rtl="0">
              <a:lnSpc>
                <a:spcPct val="100000"/>
              </a:lnSpc>
              <a:spcBef>
                <a:spcPts val="480"/>
              </a:spcBef>
              <a:spcAft>
                <a:spcPts val="0"/>
              </a:spcAft>
              <a:buNone/>
            </a:pPr>
            <a:r>
              <a:rPr lang="en" sz="1500" b="1">
                <a:solidFill>
                  <a:schemeClr val="dk1"/>
                </a:solidFill>
                <a:latin typeface="Candara"/>
                <a:ea typeface="Candara"/>
                <a:cs typeface="Candara"/>
                <a:sym typeface="Candara"/>
              </a:rPr>
              <a:t>Virginia Arroyo</a:t>
            </a:r>
            <a:endParaRPr sz="1500">
              <a:solidFill>
                <a:schemeClr val="dk1"/>
              </a:solidFill>
            </a:endParaRPr>
          </a:p>
          <a:p>
            <a:pPr marL="0" marR="0" lvl="0" indent="0" algn="ctr" rtl="0">
              <a:lnSpc>
                <a:spcPct val="100000"/>
              </a:lnSpc>
              <a:spcBef>
                <a:spcPts val="480"/>
              </a:spcBef>
              <a:spcAft>
                <a:spcPts val="0"/>
              </a:spcAft>
              <a:buNone/>
            </a:pPr>
            <a:r>
              <a:rPr lang="en" sz="1500" b="1" i="0" u="none" strike="noStrike" cap="none">
                <a:solidFill>
                  <a:schemeClr val="dk1"/>
                </a:solidFill>
                <a:latin typeface="Candara"/>
                <a:ea typeface="Candara"/>
                <a:cs typeface="Candara"/>
                <a:sym typeface="Candara"/>
              </a:rPr>
              <a:t>Sonia Medina</a:t>
            </a:r>
            <a:endParaRPr sz="1500" b="1" i="0" u="none" strike="noStrike" cap="none">
              <a:solidFill>
                <a:schemeClr val="dk1"/>
              </a:solidFill>
              <a:latin typeface="Candara"/>
              <a:ea typeface="Candara"/>
              <a:cs typeface="Candara"/>
              <a:sym typeface="Candara"/>
            </a:endParaRPr>
          </a:p>
          <a:p>
            <a:pPr marL="0" marR="0" lvl="0" indent="0" algn="ctr" rtl="0">
              <a:lnSpc>
                <a:spcPct val="100000"/>
              </a:lnSpc>
              <a:spcBef>
                <a:spcPts val="480"/>
              </a:spcBef>
              <a:spcAft>
                <a:spcPts val="0"/>
              </a:spcAft>
              <a:buNone/>
            </a:pPr>
            <a:r>
              <a:rPr lang="en" sz="1500" b="1">
                <a:solidFill>
                  <a:schemeClr val="dk1"/>
                </a:solidFill>
                <a:latin typeface="Candara"/>
                <a:ea typeface="Candara"/>
                <a:cs typeface="Candara"/>
                <a:sym typeface="Candara"/>
              </a:rPr>
              <a:t>Stephanie Ramirez</a:t>
            </a:r>
            <a:endParaRPr sz="1500" b="1">
              <a:solidFill>
                <a:schemeClr val="dk1"/>
              </a:solidFill>
              <a:latin typeface="Candara"/>
              <a:ea typeface="Candara"/>
              <a:cs typeface="Candara"/>
              <a:sym typeface="Candara"/>
            </a:endParaRPr>
          </a:p>
          <a:p>
            <a:pPr marL="0" marR="0" lvl="0" indent="0" algn="ctr" rtl="0">
              <a:lnSpc>
                <a:spcPct val="100000"/>
              </a:lnSpc>
              <a:spcBef>
                <a:spcPts val="48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80" name="Google Shape;8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81" name="Google Shape;81;p16"/>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82" name="Google Shape;82;p16"/>
          <p:cNvSpPr txBox="1"/>
          <p:nvPr/>
        </p:nvSpPr>
        <p:spPr>
          <a:xfrm>
            <a:off x="457200" y="308503"/>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What is Head Start?</a:t>
            </a:r>
            <a:endParaRPr sz="4400" b="1" i="0" u="none" strike="noStrike" cap="none">
              <a:solidFill>
                <a:srgbClr val="073E87"/>
              </a:solidFill>
              <a:latin typeface="Candara"/>
              <a:ea typeface="Candara"/>
              <a:cs typeface="Candara"/>
              <a:sym typeface="Candara"/>
            </a:endParaRPr>
          </a:p>
        </p:txBody>
      </p:sp>
      <p:sp>
        <p:nvSpPr>
          <p:cNvPr id="83" name="Google Shape;83;p16"/>
          <p:cNvSpPr txBox="1"/>
          <p:nvPr/>
        </p:nvSpPr>
        <p:spPr>
          <a:xfrm>
            <a:off x="457200" y="1819850"/>
            <a:ext cx="7993500" cy="350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2800" b="1" i="0" u="none" strike="noStrike" cap="none">
                <a:solidFill>
                  <a:schemeClr val="dk1"/>
                </a:solidFill>
                <a:latin typeface="Candara"/>
                <a:ea typeface="Candara"/>
                <a:cs typeface="Candara"/>
                <a:sym typeface="Candara"/>
              </a:rPr>
              <a:t>Established in 1965, </a:t>
            </a:r>
            <a:endParaRPr sz="2800" b="1"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None/>
            </a:pPr>
            <a:r>
              <a:rPr lang="en" sz="2800" b="1" i="0" u="none" strike="noStrike" cap="none">
                <a:solidFill>
                  <a:schemeClr val="dk1"/>
                </a:solidFill>
                <a:latin typeface="Candara"/>
                <a:ea typeface="Candara"/>
                <a:cs typeface="Candara"/>
                <a:sym typeface="Candara"/>
              </a:rPr>
              <a:t>Head Start is a federally- funded early childhood program providing quality educational and support services to preschoolers, </a:t>
            </a:r>
            <a:endParaRPr sz="2800" b="1"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None/>
            </a:pPr>
            <a:r>
              <a:rPr lang="en" sz="2800" b="1" i="0" u="none" strike="noStrike" cap="none">
                <a:solidFill>
                  <a:schemeClr val="dk1"/>
                </a:solidFill>
                <a:latin typeface="Candara"/>
                <a:ea typeface="Candara"/>
                <a:cs typeface="Candara"/>
                <a:sym typeface="Candara"/>
              </a:rPr>
              <a:t>including children with disabilities,</a:t>
            </a:r>
            <a:endParaRPr>
              <a:solidFill>
                <a:schemeClr val="dk1"/>
              </a:solidFill>
            </a:endParaRPr>
          </a:p>
          <a:p>
            <a:pPr marL="0" marR="0" lvl="0" indent="0" algn="ctr" rtl="0">
              <a:lnSpc>
                <a:spcPct val="100000"/>
              </a:lnSpc>
              <a:spcBef>
                <a:spcPts val="0"/>
              </a:spcBef>
              <a:spcAft>
                <a:spcPts val="0"/>
              </a:spcAft>
              <a:buNone/>
            </a:pPr>
            <a:r>
              <a:rPr lang="en" sz="2800" b="1" i="0" u="none" strike="noStrike" cap="none">
                <a:solidFill>
                  <a:schemeClr val="dk1"/>
                </a:solidFill>
                <a:latin typeface="Candara"/>
                <a:ea typeface="Candara"/>
                <a:cs typeface="Candara"/>
                <a:sym typeface="Candara"/>
              </a:rPr>
              <a:t> from income-eligible families.</a:t>
            </a:r>
            <a:endParaRPr>
              <a:solidFill>
                <a:schemeClr val="dk1"/>
              </a:solidFil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ndara"/>
              <a:ea typeface="Candara"/>
              <a:cs typeface="Candara"/>
              <a:sym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89" name="Google Shape;89;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90" name="Google Shape;90;p17"/>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91" name="Google Shape;91;p17"/>
          <p:cNvSpPr txBox="1"/>
          <p:nvPr/>
        </p:nvSpPr>
        <p:spPr>
          <a:xfrm>
            <a:off x="457200" y="120581"/>
            <a:ext cx="8229600" cy="103189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Head Start Services</a:t>
            </a:r>
            <a:endParaRPr sz="4400" b="1" i="0" u="none" strike="noStrike" cap="none">
              <a:solidFill>
                <a:srgbClr val="073E87"/>
              </a:solidFill>
              <a:latin typeface="Candara"/>
              <a:ea typeface="Candara"/>
              <a:cs typeface="Candara"/>
              <a:sym typeface="Candara"/>
            </a:endParaRPr>
          </a:p>
        </p:txBody>
      </p:sp>
      <p:sp>
        <p:nvSpPr>
          <p:cNvPr id="92" name="Google Shape;92;p17"/>
          <p:cNvSpPr txBox="1"/>
          <p:nvPr/>
        </p:nvSpPr>
        <p:spPr>
          <a:xfrm>
            <a:off x="575268" y="1152475"/>
            <a:ext cx="7993463" cy="3991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1" i="0" u="sng" strike="noStrike" cap="none">
                <a:solidFill>
                  <a:schemeClr val="dk1"/>
                </a:solidFill>
                <a:latin typeface="Candara"/>
                <a:ea typeface="Candara"/>
                <a:cs typeface="Candara"/>
                <a:sym typeface="Candara"/>
              </a:rPr>
              <a:t>Educational Services</a:t>
            </a:r>
            <a:r>
              <a:rPr lang="en" sz="1600" b="1" i="0" u="none" strike="noStrike" cap="none">
                <a:solidFill>
                  <a:schemeClr val="dk1"/>
                </a:solidFill>
                <a:latin typeface="Candara"/>
                <a:ea typeface="Candara"/>
                <a:cs typeface="Candara"/>
                <a:sym typeface="Candara"/>
              </a:rPr>
              <a:t> - Provides quality learning experiences to help children grow academically, socially, and emotionally. The program provides developmental screenings which assist in the early identification of child development concerns.</a:t>
            </a:r>
            <a:endParaRPr b="1">
              <a:solidFill>
                <a:schemeClr val="dk1"/>
              </a:solidFill>
            </a:endParaRPr>
          </a:p>
          <a:p>
            <a:pPr marL="0" marR="0" lvl="0" indent="0" algn="l" rtl="0">
              <a:lnSpc>
                <a:spcPct val="100000"/>
              </a:lnSpc>
              <a:spcBef>
                <a:spcPts val="0"/>
              </a:spcBef>
              <a:spcAft>
                <a:spcPts val="0"/>
              </a:spcAft>
              <a:buNone/>
            </a:pPr>
            <a:endParaRPr sz="8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en" sz="1600" b="1" i="0" u="sng" strike="noStrike" cap="none">
                <a:solidFill>
                  <a:schemeClr val="dk1"/>
                </a:solidFill>
                <a:latin typeface="Candara"/>
                <a:ea typeface="Candara"/>
                <a:cs typeface="Candara"/>
                <a:sym typeface="Candara"/>
              </a:rPr>
              <a:t>Social Services</a:t>
            </a:r>
            <a:r>
              <a:rPr lang="en" sz="1600" b="1" i="0" u="none" strike="noStrike" cap="none">
                <a:solidFill>
                  <a:schemeClr val="dk1"/>
                </a:solidFill>
                <a:latin typeface="Candara"/>
                <a:ea typeface="Candara"/>
                <a:cs typeface="Candara"/>
                <a:sym typeface="Candara"/>
              </a:rPr>
              <a:t> - Promotes family well-being by establishing a partnership with families to identify needs, interests, strengths, goals, and services and resources which support family well-being and promote economic stability.</a:t>
            </a:r>
            <a:endParaRPr sz="8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endParaRPr sz="8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en" sz="1600" b="1" i="0" u="sng" strike="noStrike" cap="none">
                <a:solidFill>
                  <a:schemeClr val="dk1"/>
                </a:solidFill>
                <a:latin typeface="Candara"/>
                <a:ea typeface="Candara"/>
                <a:cs typeface="Candara"/>
                <a:sym typeface="Candara"/>
              </a:rPr>
              <a:t>Health Services</a:t>
            </a:r>
            <a:r>
              <a:rPr lang="en" sz="1600" b="1" i="0" u="none" strike="noStrike" cap="none">
                <a:solidFill>
                  <a:schemeClr val="dk1"/>
                </a:solidFill>
                <a:latin typeface="Candara"/>
                <a:ea typeface="Candara"/>
                <a:cs typeface="Candara"/>
                <a:sym typeface="Candara"/>
              </a:rPr>
              <a:t> - Provides family health prevention education and promotes children’s health through support services such as immunizations, dental, medical, mental health referrals, nutritional services, health screenings, and early identification of health concerns.</a:t>
            </a:r>
            <a:endParaRPr b="1">
              <a:solidFill>
                <a:schemeClr val="dk1"/>
              </a:solidFill>
            </a:endParaRPr>
          </a:p>
          <a:p>
            <a:pPr marL="0" marR="0" lvl="0" indent="0" algn="l" rtl="0">
              <a:lnSpc>
                <a:spcPct val="100000"/>
              </a:lnSpc>
              <a:spcBef>
                <a:spcPts val="0"/>
              </a:spcBef>
              <a:spcAft>
                <a:spcPts val="0"/>
              </a:spcAft>
              <a:buNone/>
            </a:pPr>
            <a:endParaRPr sz="8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en" sz="1600" b="1" i="0" u="none" strike="noStrike" cap="none">
                <a:solidFill>
                  <a:schemeClr val="dk1"/>
                </a:solidFill>
                <a:latin typeface="Candara"/>
                <a:ea typeface="Candara"/>
                <a:cs typeface="Candara"/>
                <a:sym typeface="Candara"/>
              </a:rPr>
              <a:t>Pa</a:t>
            </a:r>
            <a:r>
              <a:rPr lang="en" sz="1600" b="1" i="0" u="sng" strike="noStrike" cap="none">
                <a:solidFill>
                  <a:schemeClr val="dk1"/>
                </a:solidFill>
                <a:latin typeface="Candara"/>
                <a:ea typeface="Candara"/>
                <a:cs typeface="Candara"/>
                <a:sym typeface="Candara"/>
              </a:rPr>
              <a:t>rent Involvement and Engagement</a:t>
            </a:r>
            <a:r>
              <a:rPr lang="en" sz="1600" b="1" i="0" u="none" strike="noStrike" cap="none">
                <a:solidFill>
                  <a:schemeClr val="dk1"/>
                </a:solidFill>
                <a:latin typeface="Candara"/>
                <a:ea typeface="Candara"/>
                <a:cs typeface="Candara"/>
                <a:sym typeface="Candara"/>
              </a:rPr>
              <a:t> - Encourages parent involvement in the planning and implementation of activities through participation in the Policy Council and other committees which assist in making program recommendations. Parents participate in classes and workshops on child development, health prevention, and other family-related topics.</a:t>
            </a:r>
            <a:endParaRPr sz="1600" b="1" i="0" u="none" strike="noStrike" cap="none">
              <a:solidFill>
                <a:schemeClr val="dk1"/>
              </a:solidFill>
              <a:latin typeface="Candara"/>
              <a:ea typeface="Candara"/>
              <a:cs typeface="Candara"/>
              <a:sym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98" name="Google Shape;98;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99" name="Google Shape;99;p18"/>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100" name="Google Shape;100;p18"/>
          <p:cNvSpPr txBox="1"/>
          <p:nvPr/>
        </p:nvSpPr>
        <p:spPr>
          <a:xfrm>
            <a:off x="457200" y="308503"/>
            <a:ext cx="8229600" cy="1252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Our Response to COVID-19</a:t>
            </a:r>
            <a:endParaRPr sz="4400" b="1" i="0" u="none" strike="noStrike" cap="none">
              <a:solidFill>
                <a:srgbClr val="073E87"/>
              </a:solidFill>
              <a:latin typeface="Candara"/>
              <a:ea typeface="Candara"/>
              <a:cs typeface="Candara"/>
              <a:sym typeface="Candara"/>
            </a:endParaRPr>
          </a:p>
        </p:txBody>
      </p:sp>
      <p:sp>
        <p:nvSpPr>
          <p:cNvPr id="101" name="Google Shape;101;p18"/>
          <p:cNvSpPr txBox="1"/>
          <p:nvPr/>
        </p:nvSpPr>
        <p:spPr>
          <a:xfrm>
            <a:off x="1004836" y="1462750"/>
            <a:ext cx="7234064" cy="3490325"/>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None/>
            </a:pPr>
            <a:r>
              <a:rPr lang="en" sz="1800" b="1" i="0" u="none" strike="noStrike" cap="none">
                <a:solidFill>
                  <a:schemeClr val="dk1"/>
                </a:solidFill>
                <a:latin typeface="Candara"/>
                <a:ea typeface="Candara"/>
                <a:cs typeface="Candara"/>
                <a:sym typeface="Candara"/>
              </a:rPr>
              <a:t>All staff, children, and visitors will have their temperature checked upon arrival to the center</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Masks will be worn by staff and students</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Visitors MUST wear a mask when entering the building and for the entirety of visit</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Visitors are not permitted in the building without an appointment</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Appointments will be scheduled after school hours when possible</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Staggered Arrival and Dismissal times have been arranged</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If you have an emergency, you must call the center before picking up your child</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Social distancing is enforced in all areas of the building</a:t>
            </a:r>
            <a:endParaRPr sz="1800" b="1" i="0" u="none" strike="noStrike" cap="none">
              <a:solidFill>
                <a:schemeClr val="dk1"/>
              </a:solidFill>
              <a:latin typeface="Candara"/>
              <a:ea typeface="Candara"/>
              <a:cs typeface="Candara"/>
              <a:sym typeface="Candara"/>
            </a:endParaRPr>
          </a:p>
        </p:txBody>
      </p:sp>
      <p:sp>
        <p:nvSpPr>
          <p:cNvPr id="102" name="Google Shape;102;p18"/>
          <p:cNvSpPr txBox="1"/>
          <p:nvPr/>
        </p:nvSpPr>
        <p:spPr>
          <a:xfrm>
            <a:off x="457211" y="4703636"/>
            <a:ext cx="7985400" cy="37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rPr>
              <a:t>   </a:t>
            </a:r>
            <a:r>
              <a:rPr lang="en" sz="1400" b="1" i="0" u="none" strike="noStrike" cap="none">
                <a:solidFill>
                  <a:schemeClr val="dk1"/>
                </a:solidFill>
                <a:latin typeface="Arial"/>
                <a:ea typeface="Arial"/>
                <a:cs typeface="Arial"/>
                <a:sym typeface="Arial"/>
              </a:rPr>
              <a:t>Please call the school or email info@passaicheadstart.org for more information.</a:t>
            </a:r>
            <a:endParaRPr sz="1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0" end="0"/>
                                            </p:txEl>
                                          </p:spTgt>
                                        </p:tgtEl>
                                        <p:attrNameLst>
                                          <p:attrName>style.visibility</p:attrName>
                                        </p:attrNameLst>
                                      </p:cBhvr>
                                      <p:to>
                                        <p:strVal val="visible"/>
                                      </p:to>
                                    </p:set>
                                    <p:animEffect transition="in" filter="fade">
                                      <p:cBhvr>
                                        <p:cTn id="12" dur="1000"/>
                                        <p:tgtEl>
                                          <p:spTgt spid="10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1" end="1"/>
                                            </p:txEl>
                                          </p:spTgt>
                                        </p:tgtEl>
                                        <p:attrNameLst>
                                          <p:attrName>style.visibility</p:attrName>
                                        </p:attrNameLst>
                                      </p:cBhvr>
                                      <p:to>
                                        <p:strVal val="visible"/>
                                      </p:to>
                                    </p:set>
                                    <p:animEffect transition="in" filter="fade">
                                      <p:cBhvr>
                                        <p:cTn id="17" dur="1000"/>
                                        <p:tgtEl>
                                          <p:spTgt spid="10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2" end="2"/>
                                            </p:txEl>
                                          </p:spTgt>
                                        </p:tgtEl>
                                        <p:attrNameLst>
                                          <p:attrName>style.visibility</p:attrName>
                                        </p:attrNameLst>
                                      </p:cBhvr>
                                      <p:to>
                                        <p:strVal val="visible"/>
                                      </p:to>
                                    </p:set>
                                    <p:animEffect transition="in" filter="fade">
                                      <p:cBhvr>
                                        <p:cTn id="22" dur="1000"/>
                                        <p:tgtEl>
                                          <p:spTgt spid="10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3" end="3"/>
                                            </p:txEl>
                                          </p:spTgt>
                                        </p:tgtEl>
                                        <p:attrNameLst>
                                          <p:attrName>style.visibility</p:attrName>
                                        </p:attrNameLst>
                                      </p:cBhvr>
                                      <p:to>
                                        <p:strVal val="visible"/>
                                      </p:to>
                                    </p:set>
                                    <p:animEffect transition="in" filter="fade">
                                      <p:cBhvr>
                                        <p:cTn id="27" dur="1000"/>
                                        <p:tgtEl>
                                          <p:spTgt spid="10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4" end="4"/>
                                            </p:txEl>
                                          </p:spTgt>
                                        </p:tgtEl>
                                        <p:attrNameLst>
                                          <p:attrName>style.visibility</p:attrName>
                                        </p:attrNameLst>
                                      </p:cBhvr>
                                      <p:to>
                                        <p:strVal val="visible"/>
                                      </p:to>
                                    </p:set>
                                    <p:animEffect transition="in" filter="fade">
                                      <p:cBhvr>
                                        <p:cTn id="32" dur="1000"/>
                                        <p:tgtEl>
                                          <p:spTgt spid="10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5" end="5"/>
                                            </p:txEl>
                                          </p:spTgt>
                                        </p:tgtEl>
                                        <p:attrNameLst>
                                          <p:attrName>style.visibility</p:attrName>
                                        </p:attrNameLst>
                                      </p:cBhvr>
                                      <p:to>
                                        <p:strVal val="visible"/>
                                      </p:to>
                                    </p:set>
                                    <p:animEffect transition="in" filter="fade">
                                      <p:cBhvr>
                                        <p:cTn id="37" dur="1000"/>
                                        <p:tgtEl>
                                          <p:spTgt spid="10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1">
                                            <p:txEl>
                                              <p:pRg st="6" end="6"/>
                                            </p:txEl>
                                          </p:spTgt>
                                        </p:tgtEl>
                                        <p:attrNameLst>
                                          <p:attrName>style.visibility</p:attrName>
                                        </p:attrNameLst>
                                      </p:cBhvr>
                                      <p:to>
                                        <p:strVal val="visible"/>
                                      </p:to>
                                    </p:set>
                                    <p:animEffect transition="in" filter="fade">
                                      <p:cBhvr>
                                        <p:cTn id="42" dur="1000"/>
                                        <p:tgtEl>
                                          <p:spTgt spid="10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xEl>
                                              <p:pRg st="7" end="7"/>
                                            </p:txEl>
                                          </p:spTgt>
                                        </p:tgtEl>
                                        <p:attrNameLst>
                                          <p:attrName>style.visibility</p:attrName>
                                        </p:attrNameLst>
                                      </p:cBhvr>
                                      <p:to>
                                        <p:strVal val="visible"/>
                                      </p:to>
                                    </p:set>
                                    <p:animEffect transition="in" filter="fade">
                                      <p:cBhvr>
                                        <p:cTn id="47" dur="1000"/>
                                        <p:tgtEl>
                                          <p:spTgt spid="10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08" name="Google Shape;10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09" name="Google Shape;109;p19"/>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110" name="Google Shape;110;p19"/>
          <p:cNvSpPr txBox="1"/>
          <p:nvPr/>
        </p:nvSpPr>
        <p:spPr>
          <a:xfrm>
            <a:off x="1189695" y="110533"/>
            <a:ext cx="6899227" cy="100939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073E87"/>
                </a:solidFill>
                <a:latin typeface="Candara"/>
                <a:ea typeface="Candara"/>
                <a:cs typeface="Candara"/>
                <a:sym typeface="Candara"/>
              </a:rPr>
              <a:t>Our Educational Curriculum</a:t>
            </a:r>
            <a:endParaRPr/>
          </a:p>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073E87"/>
                </a:solidFill>
                <a:latin typeface="Candara"/>
                <a:ea typeface="Candara"/>
                <a:cs typeface="Candara"/>
                <a:sym typeface="Candara"/>
              </a:rPr>
              <a:t>HighScope</a:t>
            </a:r>
            <a:endParaRPr sz="3600" b="1" i="0" u="none" strike="noStrike" cap="none">
              <a:solidFill>
                <a:srgbClr val="073E87"/>
              </a:solidFill>
              <a:latin typeface="Candara"/>
              <a:ea typeface="Candara"/>
              <a:cs typeface="Candara"/>
              <a:sym typeface="Candara"/>
            </a:endParaRPr>
          </a:p>
        </p:txBody>
      </p:sp>
      <p:pic>
        <p:nvPicPr>
          <p:cNvPr id="111" name="Google Shape;111;p19"/>
          <p:cNvPicPr preferRelativeResize="0"/>
          <p:nvPr/>
        </p:nvPicPr>
        <p:blipFill rotWithShape="1">
          <a:blip r:embed="rId4">
            <a:alphaModFix/>
          </a:blip>
          <a:srcRect/>
          <a:stretch/>
        </p:blipFill>
        <p:spPr>
          <a:xfrm>
            <a:off x="283608" y="1419212"/>
            <a:ext cx="4355700" cy="3150599"/>
          </a:xfrm>
          <a:prstGeom prst="rect">
            <a:avLst/>
          </a:prstGeom>
          <a:noFill/>
          <a:ln>
            <a:noFill/>
          </a:ln>
        </p:spPr>
      </p:pic>
      <p:sp>
        <p:nvSpPr>
          <p:cNvPr id="112" name="Google Shape;112;p19"/>
          <p:cNvSpPr txBox="1"/>
          <p:nvPr/>
        </p:nvSpPr>
        <p:spPr>
          <a:xfrm>
            <a:off x="4979099" y="1462750"/>
            <a:ext cx="3853276" cy="3337924"/>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dirty="0">
                <a:solidFill>
                  <a:schemeClr val="dk1"/>
                </a:solidFill>
                <a:latin typeface="Candara"/>
                <a:ea typeface="Candara"/>
                <a:cs typeface="Candara"/>
                <a:sym typeface="Candara"/>
              </a:rPr>
              <a:t>Follows a Daily Routine</a:t>
            </a:r>
            <a:endParaRPr b="1" dirty="0">
              <a:solidFill>
                <a:schemeClr val="dk1"/>
              </a:solidFill>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dirty="0">
                <a:solidFill>
                  <a:schemeClr val="dk1"/>
                </a:solidFill>
                <a:latin typeface="Candara"/>
                <a:ea typeface="Candara"/>
                <a:cs typeface="Candara"/>
                <a:sym typeface="Candara"/>
              </a:rPr>
              <a:t>Promotes active learning </a:t>
            </a:r>
            <a:endParaRPr sz="1800" b="1" i="0" u="none" strike="noStrike" cap="none" dirty="0">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dirty="0">
                <a:solidFill>
                  <a:schemeClr val="dk1"/>
                </a:solidFill>
                <a:latin typeface="Candara"/>
                <a:ea typeface="Candara"/>
                <a:cs typeface="Candara"/>
                <a:sym typeface="Candara"/>
              </a:rPr>
              <a:t>Focuses on child development</a:t>
            </a:r>
            <a:endParaRPr b="1" dirty="0">
              <a:solidFill>
                <a:schemeClr val="dk1"/>
              </a:solidFill>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dirty="0">
                <a:solidFill>
                  <a:schemeClr val="dk1"/>
                </a:solidFill>
                <a:latin typeface="Candara"/>
                <a:ea typeface="Candara"/>
                <a:cs typeface="Candara"/>
                <a:sym typeface="Candara"/>
              </a:rPr>
              <a:t>Builds children’s independence</a:t>
            </a:r>
            <a:endParaRPr sz="1800" b="1" i="0" u="none" strike="noStrike" cap="none" dirty="0">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dirty="0">
                <a:solidFill>
                  <a:schemeClr val="dk1"/>
                </a:solidFill>
                <a:latin typeface="Candara"/>
                <a:ea typeface="Candara"/>
                <a:cs typeface="Candara"/>
                <a:sym typeface="Candara"/>
              </a:rPr>
              <a:t>Children make and carry out plans</a:t>
            </a:r>
            <a:endParaRPr sz="1800" b="1" i="0" u="none" strike="noStrike" cap="none" dirty="0">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dirty="0">
                <a:solidFill>
                  <a:schemeClr val="dk1"/>
                </a:solidFill>
                <a:latin typeface="Candara"/>
                <a:ea typeface="Candara"/>
                <a:cs typeface="Candara"/>
                <a:sym typeface="Candara"/>
              </a:rPr>
              <a:t>Is centered around children’s interests</a:t>
            </a:r>
            <a:endParaRPr sz="1800" b="1" i="0" u="none" strike="noStrike" cap="none" dirty="0">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dirty="0">
                <a:solidFill>
                  <a:schemeClr val="dk1"/>
                </a:solidFill>
                <a:latin typeface="Candara"/>
                <a:ea typeface="Candara"/>
                <a:cs typeface="Candara"/>
                <a:sym typeface="Candara"/>
              </a:rPr>
              <a:t>Teachers guide children as they learn to problem solve</a:t>
            </a:r>
            <a:endParaRPr sz="1800" b="1" i="0" u="none" strike="noStrike" cap="none" dirty="0">
              <a:solidFill>
                <a:schemeClr val="dk1"/>
              </a:solidFill>
              <a:latin typeface="Candara"/>
              <a:ea typeface="Candara"/>
              <a:cs typeface="Candara"/>
              <a:sym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0" end="0"/>
                                            </p:txEl>
                                          </p:spTgt>
                                        </p:tgtEl>
                                        <p:attrNameLst>
                                          <p:attrName>style.visibility</p:attrName>
                                        </p:attrNameLst>
                                      </p:cBhvr>
                                      <p:to>
                                        <p:strVal val="visible"/>
                                      </p:to>
                                    </p:set>
                                    <p:animEffect transition="in" filter="fade">
                                      <p:cBhvr>
                                        <p:cTn id="17" dur="1000"/>
                                        <p:tgtEl>
                                          <p:spTgt spid="1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xEl>
                                              <p:pRg st="1" end="1"/>
                                            </p:txEl>
                                          </p:spTgt>
                                        </p:tgtEl>
                                        <p:attrNameLst>
                                          <p:attrName>style.visibility</p:attrName>
                                        </p:attrNameLst>
                                      </p:cBhvr>
                                      <p:to>
                                        <p:strVal val="visible"/>
                                      </p:to>
                                    </p:set>
                                    <p:animEffect transition="in" filter="fade">
                                      <p:cBhvr>
                                        <p:cTn id="22" dur="1000"/>
                                        <p:tgtEl>
                                          <p:spTgt spid="1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
                                            <p:txEl>
                                              <p:pRg st="2" end="2"/>
                                            </p:txEl>
                                          </p:spTgt>
                                        </p:tgtEl>
                                        <p:attrNameLst>
                                          <p:attrName>style.visibility</p:attrName>
                                        </p:attrNameLst>
                                      </p:cBhvr>
                                      <p:to>
                                        <p:strVal val="visible"/>
                                      </p:to>
                                    </p:set>
                                    <p:animEffect transition="in" filter="fade">
                                      <p:cBhvr>
                                        <p:cTn id="27" dur="1000"/>
                                        <p:tgtEl>
                                          <p:spTgt spid="1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
                                            <p:txEl>
                                              <p:pRg st="3" end="3"/>
                                            </p:txEl>
                                          </p:spTgt>
                                        </p:tgtEl>
                                        <p:attrNameLst>
                                          <p:attrName>style.visibility</p:attrName>
                                        </p:attrNameLst>
                                      </p:cBhvr>
                                      <p:to>
                                        <p:strVal val="visible"/>
                                      </p:to>
                                    </p:set>
                                    <p:animEffect transition="in" filter="fade">
                                      <p:cBhvr>
                                        <p:cTn id="32" dur="1000"/>
                                        <p:tgtEl>
                                          <p:spTgt spid="1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
                                            <p:txEl>
                                              <p:pRg st="4" end="4"/>
                                            </p:txEl>
                                          </p:spTgt>
                                        </p:tgtEl>
                                        <p:attrNameLst>
                                          <p:attrName>style.visibility</p:attrName>
                                        </p:attrNameLst>
                                      </p:cBhvr>
                                      <p:to>
                                        <p:strVal val="visible"/>
                                      </p:to>
                                    </p:set>
                                    <p:animEffect transition="in" filter="fade">
                                      <p:cBhvr>
                                        <p:cTn id="37" dur="1000"/>
                                        <p:tgtEl>
                                          <p:spTgt spid="1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2">
                                            <p:txEl>
                                              <p:pRg st="5" end="5"/>
                                            </p:txEl>
                                          </p:spTgt>
                                        </p:tgtEl>
                                        <p:attrNameLst>
                                          <p:attrName>style.visibility</p:attrName>
                                        </p:attrNameLst>
                                      </p:cBhvr>
                                      <p:to>
                                        <p:strVal val="visible"/>
                                      </p:to>
                                    </p:set>
                                    <p:animEffect transition="in" filter="fade">
                                      <p:cBhvr>
                                        <p:cTn id="42" dur="1000"/>
                                        <p:tgtEl>
                                          <p:spTgt spid="11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2">
                                            <p:txEl>
                                              <p:pRg st="6" end="6"/>
                                            </p:txEl>
                                          </p:spTgt>
                                        </p:tgtEl>
                                        <p:attrNameLst>
                                          <p:attrName>style.visibility</p:attrName>
                                        </p:attrNameLst>
                                      </p:cBhvr>
                                      <p:to>
                                        <p:strVal val="visible"/>
                                      </p:to>
                                    </p:set>
                                    <p:animEffect transition="in" filter="fade">
                                      <p:cBhvr>
                                        <p:cTn id="47" dur="1000"/>
                                        <p:tgtEl>
                                          <p:spTgt spid="1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18" name="Google Shape;118;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19" name="Google Shape;119;p20"/>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120" name="Google Shape;120;p20"/>
          <p:cNvSpPr txBox="1"/>
          <p:nvPr/>
        </p:nvSpPr>
        <p:spPr>
          <a:xfrm>
            <a:off x="418083" y="221004"/>
            <a:ext cx="8360027" cy="89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073E87"/>
                </a:solidFill>
                <a:latin typeface="Candara"/>
                <a:ea typeface="Candara"/>
                <a:cs typeface="Candara"/>
                <a:sym typeface="Candara"/>
              </a:rPr>
              <a:t>Our Social Emotional Curriculum</a:t>
            </a:r>
            <a:endParaRPr/>
          </a:p>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073E87"/>
                </a:solidFill>
                <a:latin typeface="Candara"/>
                <a:ea typeface="Candara"/>
                <a:cs typeface="Candara"/>
                <a:sym typeface="Candara"/>
              </a:rPr>
              <a:t>Second Step</a:t>
            </a:r>
            <a:endParaRPr sz="3600" b="1" i="0" u="none" strike="noStrike" cap="none">
              <a:solidFill>
                <a:srgbClr val="073E87"/>
              </a:solidFill>
              <a:latin typeface="Candara"/>
              <a:ea typeface="Candara"/>
              <a:cs typeface="Candara"/>
              <a:sym typeface="Candara"/>
            </a:endParaRPr>
          </a:p>
        </p:txBody>
      </p:sp>
      <p:pic>
        <p:nvPicPr>
          <p:cNvPr id="121" name="Google Shape;121;p20"/>
          <p:cNvPicPr preferRelativeResize="0"/>
          <p:nvPr/>
        </p:nvPicPr>
        <p:blipFill rotWithShape="1">
          <a:blip r:embed="rId4">
            <a:alphaModFix/>
          </a:blip>
          <a:srcRect/>
          <a:stretch/>
        </p:blipFill>
        <p:spPr>
          <a:xfrm>
            <a:off x="2984360" y="1579063"/>
            <a:ext cx="3396343" cy="1381079"/>
          </a:xfrm>
          <a:prstGeom prst="rect">
            <a:avLst/>
          </a:prstGeom>
          <a:noFill/>
          <a:ln>
            <a:noFill/>
          </a:ln>
        </p:spPr>
      </p:pic>
      <p:sp>
        <p:nvSpPr>
          <p:cNvPr id="122" name="Google Shape;122;p20"/>
          <p:cNvSpPr txBox="1"/>
          <p:nvPr/>
        </p:nvSpPr>
        <p:spPr>
          <a:xfrm>
            <a:off x="1824750" y="3094892"/>
            <a:ext cx="5494500" cy="1818358"/>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Teaches children to listen, focus, manage behavior, and get along with others</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Encourages social-emotional and self-regulation skill building by helping to identify feelings</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Children learn empathy and problem solving skills</a:t>
            </a:r>
            <a:endParaRPr sz="1800" b="1" i="0" u="none" strike="noStrike" cap="none">
              <a:solidFill>
                <a:schemeClr val="dk1"/>
              </a:solidFill>
              <a:latin typeface="Candara"/>
              <a:ea typeface="Candara"/>
              <a:cs typeface="Candara"/>
              <a:sym typeface="Candara"/>
            </a:endParaRPr>
          </a:p>
        </p:txBody>
      </p:sp>
      <p:pic>
        <p:nvPicPr>
          <p:cNvPr id="123" name="Google Shape;123;p20"/>
          <p:cNvPicPr preferRelativeResize="0"/>
          <p:nvPr/>
        </p:nvPicPr>
        <p:blipFill rotWithShape="1">
          <a:blip r:embed="rId5">
            <a:alphaModFix/>
          </a:blip>
          <a:srcRect/>
          <a:stretch/>
        </p:blipFill>
        <p:spPr>
          <a:xfrm>
            <a:off x="6555242" y="3021150"/>
            <a:ext cx="2794486" cy="1892100"/>
          </a:xfrm>
          <a:prstGeom prst="rect">
            <a:avLst/>
          </a:prstGeom>
          <a:noFill/>
          <a:ln>
            <a:noFill/>
          </a:ln>
        </p:spPr>
      </p:pic>
      <p:pic>
        <p:nvPicPr>
          <p:cNvPr id="124" name="Google Shape;124;p20"/>
          <p:cNvPicPr preferRelativeResize="0"/>
          <p:nvPr/>
        </p:nvPicPr>
        <p:blipFill rotWithShape="1">
          <a:blip r:embed="rId6">
            <a:alphaModFix/>
          </a:blip>
          <a:srcRect/>
          <a:stretch/>
        </p:blipFill>
        <p:spPr>
          <a:xfrm>
            <a:off x="8200891" y="849690"/>
            <a:ext cx="804634" cy="703250"/>
          </a:xfrm>
          <a:prstGeom prst="rect">
            <a:avLst/>
          </a:prstGeom>
          <a:noFill/>
          <a:ln>
            <a:noFill/>
          </a:ln>
        </p:spPr>
      </p:pic>
      <p:pic>
        <p:nvPicPr>
          <p:cNvPr id="125" name="Google Shape;125;p20"/>
          <p:cNvPicPr preferRelativeResize="0"/>
          <p:nvPr/>
        </p:nvPicPr>
        <p:blipFill rotWithShape="1">
          <a:blip r:embed="rId7">
            <a:alphaModFix/>
          </a:blip>
          <a:srcRect/>
          <a:stretch/>
        </p:blipFill>
        <p:spPr>
          <a:xfrm>
            <a:off x="639146" y="3551475"/>
            <a:ext cx="562385" cy="572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0" end="0"/>
                                            </p:txEl>
                                          </p:spTgt>
                                        </p:tgtEl>
                                        <p:attrNameLst>
                                          <p:attrName>style.visibility</p:attrName>
                                        </p:attrNameLst>
                                      </p:cBhvr>
                                      <p:to>
                                        <p:strVal val="visible"/>
                                      </p:to>
                                    </p:set>
                                    <p:animEffect transition="in" filter="fade">
                                      <p:cBhvr>
                                        <p:cTn id="17" dur="1000"/>
                                        <p:tgtEl>
                                          <p:spTgt spid="1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xEl>
                                              <p:pRg st="1" end="1"/>
                                            </p:txEl>
                                          </p:spTgt>
                                        </p:tgtEl>
                                        <p:attrNameLst>
                                          <p:attrName>style.visibility</p:attrName>
                                        </p:attrNameLst>
                                      </p:cBhvr>
                                      <p:to>
                                        <p:strVal val="visible"/>
                                      </p:to>
                                    </p:set>
                                    <p:animEffect transition="in" filter="fade">
                                      <p:cBhvr>
                                        <p:cTn id="22" dur="1000"/>
                                        <p:tgtEl>
                                          <p:spTgt spid="1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xEl>
                                              <p:pRg st="2" end="2"/>
                                            </p:txEl>
                                          </p:spTgt>
                                        </p:tgtEl>
                                        <p:attrNameLst>
                                          <p:attrName>style.visibility</p:attrName>
                                        </p:attrNameLst>
                                      </p:cBhvr>
                                      <p:to>
                                        <p:strVal val="visible"/>
                                      </p:to>
                                    </p:set>
                                    <p:animEffect transition="in" filter="fade">
                                      <p:cBhvr>
                                        <p:cTn id="27" dur="1000"/>
                                        <p:tgtEl>
                                          <p:spTgt spid="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31" name="Google Shape;131;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32" name="Google Shape;132;p21"/>
          <p:cNvPicPr preferRelativeResize="0"/>
          <p:nvPr/>
        </p:nvPicPr>
        <p:blipFill rotWithShape="1">
          <a:blip r:embed="rId3">
            <a:alphaModFix/>
          </a:blip>
          <a:srcRect/>
          <a:stretch/>
        </p:blipFill>
        <p:spPr>
          <a:xfrm>
            <a:off x="1" y="0"/>
            <a:ext cx="9144000" cy="5143500"/>
          </a:xfrm>
          <a:prstGeom prst="rect">
            <a:avLst/>
          </a:prstGeom>
          <a:noFill/>
          <a:ln>
            <a:noFill/>
          </a:ln>
        </p:spPr>
      </p:pic>
      <p:sp>
        <p:nvSpPr>
          <p:cNvPr id="133" name="Google Shape;133;p21"/>
          <p:cNvSpPr txBox="1"/>
          <p:nvPr/>
        </p:nvSpPr>
        <p:spPr>
          <a:xfrm>
            <a:off x="2192700" y="445025"/>
            <a:ext cx="4758600" cy="91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1" i="0" u="none" strike="noStrike" cap="none">
                <a:solidFill>
                  <a:srgbClr val="073E87"/>
                </a:solidFill>
                <a:latin typeface="Candara"/>
                <a:ea typeface="Candara"/>
                <a:cs typeface="Candara"/>
                <a:sym typeface="Candara"/>
              </a:rPr>
              <a:t>Assessment</a:t>
            </a:r>
            <a:endParaRPr sz="4400" b="1" i="0" u="none" strike="noStrike" cap="none">
              <a:solidFill>
                <a:srgbClr val="073E87"/>
              </a:solidFill>
              <a:latin typeface="Candara"/>
              <a:ea typeface="Candara"/>
              <a:cs typeface="Candara"/>
              <a:sym typeface="Candara"/>
            </a:endParaRPr>
          </a:p>
        </p:txBody>
      </p:sp>
      <p:sp>
        <p:nvSpPr>
          <p:cNvPr id="134" name="Google Shape;134;p21"/>
          <p:cNvSpPr txBox="1"/>
          <p:nvPr/>
        </p:nvSpPr>
        <p:spPr>
          <a:xfrm>
            <a:off x="2532186" y="1403940"/>
            <a:ext cx="4419114" cy="328746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The Child Observation Record (COR)   is used to record observations and interactions of the children.  These observations are scored to track student progress throughout the school year.</a:t>
            </a:r>
            <a:endParaRPr sz="1800" b="1" i="0" u="none" strike="noStrike" cap="none">
              <a:solidFill>
                <a:schemeClr val="dk1"/>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Char char="❖"/>
            </a:pPr>
            <a:r>
              <a:rPr lang="en" sz="1800" b="1" i="0" u="none" strike="noStrike" cap="none">
                <a:solidFill>
                  <a:schemeClr val="dk1"/>
                </a:solidFill>
                <a:latin typeface="Candara"/>
                <a:ea typeface="Candara"/>
                <a:cs typeface="Candara"/>
                <a:sym typeface="Candara"/>
              </a:rPr>
              <a:t>Based upon the COR scores and daily student/teacher interaction, teachers choose individual student goals based upon Head Start’s Early Learning Outcomes Framework.</a:t>
            </a:r>
            <a:endParaRPr sz="1800" b="1" i="0" u="none" strike="noStrike" cap="none">
              <a:solidFill>
                <a:schemeClr val="dk1"/>
              </a:solidFill>
              <a:latin typeface="Candara"/>
              <a:ea typeface="Candara"/>
              <a:cs typeface="Candara"/>
              <a:sym typeface="Candara"/>
            </a:endParaRPr>
          </a:p>
        </p:txBody>
      </p:sp>
      <p:pic>
        <p:nvPicPr>
          <p:cNvPr id="135" name="Google Shape;135;p21"/>
          <p:cNvPicPr preferRelativeResize="0"/>
          <p:nvPr/>
        </p:nvPicPr>
        <p:blipFill rotWithShape="1">
          <a:blip r:embed="rId4">
            <a:alphaModFix/>
          </a:blip>
          <a:srcRect/>
          <a:stretch/>
        </p:blipFill>
        <p:spPr>
          <a:xfrm>
            <a:off x="7066600" y="2460125"/>
            <a:ext cx="1976725" cy="1913475"/>
          </a:xfrm>
          <a:prstGeom prst="rect">
            <a:avLst/>
          </a:prstGeom>
          <a:noFill/>
          <a:ln>
            <a:noFill/>
          </a:ln>
        </p:spPr>
      </p:pic>
      <p:pic>
        <p:nvPicPr>
          <p:cNvPr id="136" name="Google Shape;136;p21"/>
          <p:cNvPicPr preferRelativeResize="0"/>
          <p:nvPr/>
        </p:nvPicPr>
        <p:blipFill rotWithShape="1">
          <a:blip r:embed="rId5">
            <a:alphaModFix/>
          </a:blip>
          <a:srcRect/>
          <a:stretch/>
        </p:blipFill>
        <p:spPr>
          <a:xfrm>
            <a:off x="1040599" y="3500376"/>
            <a:ext cx="1753101" cy="1553126"/>
          </a:xfrm>
          <a:prstGeom prst="rect">
            <a:avLst/>
          </a:prstGeom>
          <a:noFill/>
          <a:ln>
            <a:noFill/>
          </a:ln>
        </p:spPr>
      </p:pic>
      <p:pic>
        <p:nvPicPr>
          <p:cNvPr id="137" name="Google Shape;137;p21"/>
          <p:cNvPicPr preferRelativeResize="0"/>
          <p:nvPr/>
        </p:nvPicPr>
        <p:blipFill rotWithShape="1">
          <a:blip r:embed="rId6">
            <a:alphaModFix/>
          </a:blip>
          <a:srcRect/>
          <a:stretch/>
        </p:blipFill>
        <p:spPr>
          <a:xfrm flipH="1">
            <a:off x="6642966" y="1403940"/>
            <a:ext cx="804634" cy="703250"/>
          </a:xfrm>
          <a:prstGeom prst="rect">
            <a:avLst/>
          </a:prstGeom>
          <a:noFill/>
          <a:ln>
            <a:noFill/>
          </a:ln>
        </p:spPr>
      </p:pic>
      <p:sp>
        <p:nvSpPr>
          <p:cNvPr id="138" name="Google Shape;138;p21"/>
          <p:cNvSpPr txBox="1"/>
          <p:nvPr/>
        </p:nvSpPr>
        <p:spPr>
          <a:xfrm>
            <a:off x="550543" y="4583433"/>
            <a:ext cx="7985464" cy="3761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FFFFFF"/>
                </a:solidFill>
              </a:rPr>
              <a:t>          </a:t>
            </a:r>
            <a:r>
              <a:rPr lang="en" b="1">
                <a:solidFill>
                  <a:schemeClr val="dk1"/>
                </a:solidFill>
              </a:rPr>
              <a:t>          </a:t>
            </a:r>
            <a:r>
              <a:rPr lang="en" sz="1400" b="1" i="0" u="none" strike="noStrike" cap="none">
                <a:solidFill>
                  <a:schemeClr val="dk1"/>
                </a:solidFill>
                <a:latin typeface="Arial"/>
                <a:ea typeface="Arial"/>
                <a:cs typeface="Arial"/>
                <a:sym typeface="Arial"/>
              </a:rPr>
              <a:t>Please call the school or email info@passaicheadstart.org for more information.</a:t>
            </a:r>
            <a:endParaRPr sz="1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0" end="0"/>
                                            </p:txEl>
                                          </p:spTgt>
                                        </p:tgtEl>
                                        <p:attrNameLst>
                                          <p:attrName>style.visibility</p:attrName>
                                        </p:attrNameLst>
                                      </p:cBhvr>
                                      <p:to>
                                        <p:strVal val="visible"/>
                                      </p:to>
                                    </p:set>
                                    <p:animEffect transition="in" filter="fade">
                                      <p:cBhvr>
                                        <p:cTn id="12" dur="1000"/>
                                        <p:tgtEl>
                                          <p:spTgt spid="1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1" end="1"/>
                                            </p:txEl>
                                          </p:spTgt>
                                        </p:tgtEl>
                                        <p:attrNameLst>
                                          <p:attrName>style.visibility</p:attrName>
                                        </p:attrNameLst>
                                      </p:cBhvr>
                                      <p:to>
                                        <p:strVal val="visible"/>
                                      </p:to>
                                    </p:set>
                                    <p:animEffect transition="in" filter="fade">
                                      <p:cBhvr>
                                        <p:cTn id="17" dur="1000"/>
                                        <p:tgtEl>
                                          <p:spTgt spid="1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1813</Words>
  <Application>Microsoft Office PowerPoint</Application>
  <PresentationFormat>On-screen Show (16:9)</PresentationFormat>
  <Paragraphs>191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Candara</vt:lpstr>
      <vt:lpstr>Wingdings</vt:lpstr>
      <vt:lpstr>Noto Sans Symbols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Miriam-LPT</dc:creator>
  <cp:lastModifiedBy>Miriam-LPT</cp:lastModifiedBy>
  <cp:revision>5</cp:revision>
  <cp:lastPrinted>2022-08-04T18:29:54Z</cp:lastPrinted>
  <dcterms:modified xsi:type="dcterms:W3CDTF">2022-08-04T18:32:29Z</dcterms:modified>
</cp:coreProperties>
</file>